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slide+xml" PartName="/ppt/slides/slide72.xml"/>
  <Override ContentType="application/vnd.openxmlformats-officedocument.presentationml.slide+xml" PartName="/ppt/slides/slide73.xml"/>
  <Override ContentType="application/vnd.openxmlformats-officedocument.presentationml.slide+xml" PartName="/ppt/slides/slide74.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77.xml"/>
  <Override ContentType="application/vnd.openxmlformats-officedocument.presentationml.slide+xml" PartName="/ppt/slides/slide78.xml"/>
  <Override ContentType="application/vnd.openxmlformats-officedocument.presentationml.slide+xml" PartName="/ppt/slides/slide79.xml"/>
  <Override ContentType="application/vnd.openxmlformats-officedocument.presentationml.slide+xml" PartName="/ppt/slides/slide80.xml"/>
  <Override ContentType="application/vnd.openxmlformats-officedocument.presentationml.slide+xml" PartName="/ppt/slides/slide81.xml"/>
  <Override ContentType="application/vnd.openxmlformats-officedocument.presentationml.slide+xml" PartName="/ppt/slides/slide82.xml"/>
  <Override ContentType="application/vnd.openxmlformats-officedocument.presentationml.slide+xml" PartName="/ppt/slides/slide83.xml"/>
  <Override ContentType="application/vnd.openxmlformats-officedocument.presentationml.slide+xml" PartName="/ppt/slides/slide84.xml"/>
  <Override ContentType="application/vnd.openxmlformats-officedocument.presentationml.slide+xml" PartName="/ppt/slides/slide85.xml"/>
  <Override ContentType="application/vnd.openxmlformats-officedocument.presentationml.slide+xml" PartName="/ppt/slides/slide86.xml"/>
  <Override ContentType="application/vnd.openxmlformats-officedocument.presentationml.slide+xml" PartName="/ppt/slides/slide87.xml"/>
  <Override ContentType="application/vnd.openxmlformats-officedocument.presentationml.slide+xml" PartName="/ppt/slides/slide88.xml"/>
  <Override ContentType="application/vnd.openxmlformats-officedocument.presentationml.slide+xml" PartName="/ppt/slides/slide89.xml"/>
  <Override ContentType="application/vnd.openxmlformats-officedocument.presentationml.slide+xml" PartName="/ppt/slides/slide90.xml"/>
  <Override ContentType="application/vnd.openxmlformats-officedocument.presentationml.slide+xml" PartName="/ppt/slides/slide91.xml"/>
  <Override ContentType="application/vnd.openxmlformats-officedocument.presentationml.slide+xml" PartName="/ppt/slides/slide92.xml"/>
  <Override ContentType="application/vnd.openxmlformats-officedocument.presentationml.slide+xml" PartName="/ppt/slides/slide93.xml"/>
  <Override ContentType="application/vnd.openxmlformats-officedocument.presentationml.slide+xml" PartName="/ppt/slides/slide94.xml"/>
  <Override ContentType="application/vnd.openxmlformats-officedocument.presentationml.slide+xml" PartName="/ppt/slides/slide95.xml"/>
  <Override ContentType="application/vnd.openxmlformats-officedocument.presentationml.slide+xml" PartName="/ppt/slides/slide96.xml"/>
  <Override ContentType="application/vnd.openxmlformats-officedocument.presentationml.slide+xml" PartName="/ppt/slides/slide97.xml"/>
  <Override ContentType="application/vnd.openxmlformats-officedocument.presentationml.slide+xml" PartName="/ppt/slides/slide9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04"/>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Lst>
  <p:sldSz cx="9753600" cy="7315200"/>
  <p:notesSz cx="6858000" cy="9144000"/>
  <p:embeddedFontLst>
    <p:embeddedFont>
      <p:font typeface="Glacial Indifference" charset="1" panose="00000000000000000000"/>
      <p:regular r:id="rId107"/>
    </p:embeddedFont>
    <p:embeddedFont>
      <p:font typeface="Open Sans Bold" charset="1" panose="00000000000000000000"/>
      <p:regular r:id="rId108"/>
    </p:embeddedFont>
    <p:embeddedFont>
      <p:font typeface="Glacial Indifference Bold" charset="1" panose="00000800000000000000"/>
      <p:regular r:id="rId109"/>
    </p:embeddedFont>
    <p:embeddedFont>
      <p:font typeface="Glacial Indifference Italics" charset="1" panose="00000000000000000000"/>
      <p:regular r:id="rId110"/>
    </p:embeddedFont>
    <p:embeddedFont>
      <p:font typeface="Roboto Condensed" charset="1" panose="02000000000000000000"/>
      <p:regular r:id="rId111"/>
    </p:embeddedFont>
    <p:embeddedFont>
      <p:font typeface="Roboto Condensed Bold" charset="1" panose="02000000000000000000"/>
      <p:regular r:id="rId112"/>
    </p:embeddedFont>
    <p:embeddedFont>
      <p:font typeface="Glacial Indifference Bold Italics" charset="1" panose="00000800000000000000"/>
      <p:regular r:id="rId113"/>
    </p:embeddedFont>
    <p:embeddedFont>
      <p:font typeface="Arimo" charset="1" panose="020B0604020202020204"/>
      <p:regular r:id="rId114"/>
    </p:embeddedFont>
    <p:embeddedFont>
      <p:font typeface="HK Grotesk Bold" charset="1" panose="00000800000000000000"/>
      <p:regular r:id="rId117"/>
    </p:embeddedFont>
    <p:embeddedFont>
      <p:font typeface="HK Grotesk" charset="1" panose="00000500000000000000"/>
      <p:regular r:id="rId118"/>
    </p:embeddedFont>
    <p:embeddedFont>
      <p:font typeface="Arimo Bold" charset="1" panose="020B0704020202020204"/>
      <p:regular r:id="rId119"/>
    </p:embeddedFont>
    <p:embeddedFont>
      <p:font typeface="HK Grotesk Italics" charset="1" panose="00000500000000000000"/>
      <p:regular r:id="rId120"/>
    </p:embeddedFont>
    <p:embeddedFont>
      <p:font typeface="Roboto Condensed Italics" charset="1" panose="02000000000000000000"/>
      <p:regular r:id="rId1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00" Target="slides/slide95.xml" Type="http://schemas.openxmlformats.org/officeDocument/2006/relationships/slide"/><Relationship Id="rId101" Target="slides/slide96.xml" Type="http://schemas.openxmlformats.org/officeDocument/2006/relationships/slide"/><Relationship Id="rId102" Target="slides/slide97.xml" Type="http://schemas.openxmlformats.org/officeDocument/2006/relationships/slide"/><Relationship Id="rId103" Target="slides/slide98.xml" Type="http://schemas.openxmlformats.org/officeDocument/2006/relationships/slide"/><Relationship Id="rId104" Target="notesMasters/notesMaster1.xml" Type="http://schemas.openxmlformats.org/officeDocument/2006/relationships/notesMaster"/><Relationship Id="rId105" Target="theme/theme2.xml" Type="http://schemas.openxmlformats.org/officeDocument/2006/relationships/theme"/><Relationship Id="rId106" Target="notesSlides/notesSlide1.xml" Type="http://schemas.openxmlformats.org/officeDocument/2006/relationships/notesSlide"/><Relationship Id="rId107" Target="fonts/font107.fntdata" Type="http://schemas.openxmlformats.org/officeDocument/2006/relationships/font"/><Relationship Id="rId108" Target="fonts/font108.fntdata" Type="http://schemas.openxmlformats.org/officeDocument/2006/relationships/font"/><Relationship Id="rId109" Target="fonts/font109.fntdata" Type="http://schemas.openxmlformats.org/officeDocument/2006/relationships/font"/><Relationship Id="rId11" Target="slides/slide6.xml" Type="http://schemas.openxmlformats.org/officeDocument/2006/relationships/slide"/><Relationship Id="rId110" Target="fonts/font110.fntdata" Type="http://schemas.openxmlformats.org/officeDocument/2006/relationships/font"/><Relationship Id="rId111" Target="fonts/font111.fntdata" Type="http://schemas.openxmlformats.org/officeDocument/2006/relationships/font"/><Relationship Id="rId112" Target="fonts/font112.fntdata" Type="http://schemas.openxmlformats.org/officeDocument/2006/relationships/font"/><Relationship Id="rId113" Target="fonts/font113.fntdata" Type="http://schemas.openxmlformats.org/officeDocument/2006/relationships/font"/><Relationship Id="rId114" Target="fonts/font114.fntdata" Type="http://schemas.openxmlformats.org/officeDocument/2006/relationships/font"/><Relationship Id="rId115" Target="notesSlides/notesSlide2.xml" Type="http://schemas.openxmlformats.org/officeDocument/2006/relationships/notesSlide"/><Relationship Id="rId116" Target="notesSlides/notesSlide3.xml" Type="http://schemas.openxmlformats.org/officeDocument/2006/relationships/notesSlide"/><Relationship Id="rId117" Target="fonts/font117.fntdata" Type="http://schemas.openxmlformats.org/officeDocument/2006/relationships/font"/><Relationship Id="rId118" Target="fonts/font118.fntdata" Type="http://schemas.openxmlformats.org/officeDocument/2006/relationships/font"/><Relationship Id="rId119" Target="fonts/font119.fntdata" Type="http://schemas.openxmlformats.org/officeDocument/2006/relationships/font"/><Relationship Id="rId12" Target="slides/slide7.xml" Type="http://schemas.openxmlformats.org/officeDocument/2006/relationships/slide"/><Relationship Id="rId120" Target="fonts/font120.fntdata" Type="http://schemas.openxmlformats.org/officeDocument/2006/relationships/font"/><Relationship Id="rId121" Target="notesSlides/notesSlide4.xml" Type="http://schemas.openxmlformats.org/officeDocument/2006/relationships/notesSlide"/><Relationship Id="rId122" Target="fonts/font122.fntdata" Type="http://schemas.openxmlformats.org/officeDocument/2006/relationships/font"/><Relationship Id="rId123" Target="notesSlides/notesSlide5.xml" Type="http://schemas.openxmlformats.org/officeDocument/2006/relationships/notesSlide"/><Relationship Id="rId124" Target="notesSlides/notesSlide6.xml" Type="http://schemas.openxmlformats.org/officeDocument/2006/relationships/notesSlide"/><Relationship Id="rId125" Target="notesSlides/notesSlide7.xml" Type="http://schemas.openxmlformats.org/officeDocument/2006/relationships/notesSlide"/><Relationship Id="rId126" Target="notesSlides/notesSlide8.xml" Type="http://schemas.openxmlformats.org/officeDocument/2006/relationships/notesSlide"/><Relationship Id="rId127" Target="notesSlides/notesSlide9.xml" Type="http://schemas.openxmlformats.org/officeDocument/2006/relationships/notesSlide"/><Relationship Id="rId128" Target="notesSlides/notesSlide10.xml" Type="http://schemas.openxmlformats.org/officeDocument/2006/relationships/notesSlide"/><Relationship Id="rId129" Target="notesSlides/notesSlide11.xml" Type="http://schemas.openxmlformats.org/officeDocument/2006/relationships/notesSlide"/><Relationship Id="rId13" Target="slides/slide8.xml" Type="http://schemas.openxmlformats.org/officeDocument/2006/relationships/slide"/><Relationship Id="rId130" Target="notesSlides/notesSlide12.xml" Type="http://schemas.openxmlformats.org/officeDocument/2006/relationships/notesSlide"/><Relationship Id="rId131" Target="notesSlides/notesSlide13.xml" Type="http://schemas.openxmlformats.org/officeDocument/2006/relationships/note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slides/slide40.xml" Type="http://schemas.openxmlformats.org/officeDocument/2006/relationships/slide"/><Relationship Id="rId46" Target="slides/slide41.xml" Type="http://schemas.openxmlformats.org/officeDocument/2006/relationships/slide"/><Relationship Id="rId47" Target="slides/slide42.xml" Type="http://schemas.openxmlformats.org/officeDocument/2006/relationships/slide"/><Relationship Id="rId48" Target="slides/slide43.xml" Type="http://schemas.openxmlformats.org/officeDocument/2006/relationships/slide"/><Relationship Id="rId49" Target="slides/slide44.xml" Type="http://schemas.openxmlformats.org/officeDocument/2006/relationships/slide"/><Relationship Id="rId5" Target="tableStyles.xml" Type="http://schemas.openxmlformats.org/officeDocument/2006/relationships/tableStyles"/><Relationship Id="rId50" Target="slides/slide45.xml" Type="http://schemas.openxmlformats.org/officeDocument/2006/relationships/slide"/><Relationship Id="rId51" Target="slides/slide46.xml" Type="http://schemas.openxmlformats.org/officeDocument/2006/relationships/slide"/><Relationship Id="rId52" Target="slides/slide47.xml" Type="http://schemas.openxmlformats.org/officeDocument/2006/relationships/slide"/><Relationship Id="rId53" Target="slides/slide48.xml" Type="http://schemas.openxmlformats.org/officeDocument/2006/relationships/slide"/><Relationship Id="rId54" Target="slides/slide49.xml" Type="http://schemas.openxmlformats.org/officeDocument/2006/relationships/slide"/><Relationship Id="rId55" Target="slides/slide50.xml" Type="http://schemas.openxmlformats.org/officeDocument/2006/relationships/slide"/><Relationship Id="rId56" Target="slides/slide51.xml" Type="http://schemas.openxmlformats.org/officeDocument/2006/relationships/slide"/><Relationship Id="rId57" Target="slides/slide52.xml" Type="http://schemas.openxmlformats.org/officeDocument/2006/relationships/slide"/><Relationship Id="rId58" Target="slides/slide53.xml" Type="http://schemas.openxmlformats.org/officeDocument/2006/relationships/slide"/><Relationship Id="rId59" Target="slides/slide54.xml" Type="http://schemas.openxmlformats.org/officeDocument/2006/relationships/slide"/><Relationship Id="rId6" Target="slides/slide1.xml" Type="http://schemas.openxmlformats.org/officeDocument/2006/relationships/slide"/><Relationship Id="rId60" Target="slides/slide55.xml" Type="http://schemas.openxmlformats.org/officeDocument/2006/relationships/slide"/><Relationship Id="rId61" Target="slides/slide56.xml" Type="http://schemas.openxmlformats.org/officeDocument/2006/relationships/slide"/><Relationship Id="rId62" Target="slides/slide57.xml" Type="http://schemas.openxmlformats.org/officeDocument/2006/relationships/slide"/><Relationship Id="rId63" Target="slides/slide58.xml" Type="http://schemas.openxmlformats.org/officeDocument/2006/relationships/slide"/><Relationship Id="rId64" Target="slides/slide59.xml" Type="http://schemas.openxmlformats.org/officeDocument/2006/relationships/slide"/><Relationship Id="rId65" Target="slides/slide60.xml" Type="http://schemas.openxmlformats.org/officeDocument/2006/relationships/slide"/><Relationship Id="rId66" Target="slides/slide61.xml" Type="http://schemas.openxmlformats.org/officeDocument/2006/relationships/slide"/><Relationship Id="rId67" Target="slides/slide62.xml" Type="http://schemas.openxmlformats.org/officeDocument/2006/relationships/slide"/><Relationship Id="rId68" Target="slides/slide63.xml" Type="http://schemas.openxmlformats.org/officeDocument/2006/relationships/slide"/><Relationship Id="rId69" Target="slides/slide64.xml" Type="http://schemas.openxmlformats.org/officeDocument/2006/relationships/slide"/><Relationship Id="rId7" Target="slides/slide2.xml" Type="http://schemas.openxmlformats.org/officeDocument/2006/relationships/slide"/><Relationship Id="rId70" Target="slides/slide65.xml" Type="http://schemas.openxmlformats.org/officeDocument/2006/relationships/slide"/><Relationship Id="rId71" Target="slides/slide66.xml" Type="http://schemas.openxmlformats.org/officeDocument/2006/relationships/slide"/><Relationship Id="rId72" Target="slides/slide67.xml" Type="http://schemas.openxmlformats.org/officeDocument/2006/relationships/slide"/><Relationship Id="rId73" Target="slides/slide68.xml" Type="http://schemas.openxmlformats.org/officeDocument/2006/relationships/slide"/><Relationship Id="rId74" Target="slides/slide69.xml" Type="http://schemas.openxmlformats.org/officeDocument/2006/relationships/slide"/><Relationship Id="rId75" Target="slides/slide70.xml" Type="http://schemas.openxmlformats.org/officeDocument/2006/relationships/slide"/><Relationship Id="rId76" Target="slides/slide71.xml" Type="http://schemas.openxmlformats.org/officeDocument/2006/relationships/slide"/><Relationship Id="rId77" Target="slides/slide72.xml" Type="http://schemas.openxmlformats.org/officeDocument/2006/relationships/slide"/><Relationship Id="rId78" Target="slides/slide73.xml" Type="http://schemas.openxmlformats.org/officeDocument/2006/relationships/slide"/><Relationship Id="rId79" Target="slides/slide74.xml" Type="http://schemas.openxmlformats.org/officeDocument/2006/relationships/slide"/><Relationship Id="rId8" Target="slides/slide3.xml" Type="http://schemas.openxmlformats.org/officeDocument/2006/relationships/slide"/><Relationship Id="rId80" Target="slides/slide75.xml" Type="http://schemas.openxmlformats.org/officeDocument/2006/relationships/slide"/><Relationship Id="rId81" Target="slides/slide76.xml" Type="http://schemas.openxmlformats.org/officeDocument/2006/relationships/slide"/><Relationship Id="rId82" Target="slides/slide77.xml" Type="http://schemas.openxmlformats.org/officeDocument/2006/relationships/slide"/><Relationship Id="rId83" Target="slides/slide78.xml" Type="http://schemas.openxmlformats.org/officeDocument/2006/relationships/slide"/><Relationship Id="rId84" Target="slides/slide79.xml" Type="http://schemas.openxmlformats.org/officeDocument/2006/relationships/slide"/><Relationship Id="rId85" Target="slides/slide80.xml" Type="http://schemas.openxmlformats.org/officeDocument/2006/relationships/slide"/><Relationship Id="rId86" Target="slides/slide81.xml" Type="http://schemas.openxmlformats.org/officeDocument/2006/relationships/slide"/><Relationship Id="rId87" Target="slides/slide82.xml" Type="http://schemas.openxmlformats.org/officeDocument/2006/relationships/slide"/><Relationship Id="rId88" Target="slides/slide83.xml" Type="http://schemas.openxmlformats.org/officeDocument/2006/relationships/slide"/><Relationship Id="rId89" Target="slides/slide84.xml" Type="http://schemas.openxmlformats.org/officeDocument/2006/relationships/slide"/><Relationship Id="rId9" Target="slides/slide4.xml" Type="http://schemas.openxmlformats.org/officeDocument/2006/relationships/slide"/><Relationship Id="rId90" Target="slides/slide85.xml" Type="http://schemas.openxmlformats.org/officeDocument/2006/relationships/slide"/><Relationship Id="rId91" Target="slides/slide86.xml" Type="http://schemas.openxmlformats.org/officeDocument/2006/relationships/slide"/><Relationship Id="rId92" Target="slides/slide87.xml" Type="http://schemas.openxmlformats.org/officeDocument/2006/relationships/slide"/><Relationship Id="rId93" Target="slides/slide88.xml" Type="http://schemas.openxmlformats.org/officeDocument/2006/relationships/slide"/><Relationship Id="rId94" Target="slides/slide89.xml" Type="http://schemas.openxmlformats.org/officeDocument/2006/relationships/slide"/><Relationship Id="rId95" Target="slides/slide90.xml" Type="http://schemas.openxmlformats.org/officeDocument/2006/relationships/slide"/><Relationship Id="rId96" Target="slides/slide91.xml" Type="http://schemas.openxmlformats.org/officeDocument/2006/relationships/slide"/><Relationship Id="rId97" Target="slides/slide92.xml" Type="http://schemas.openxmlformats.org/officeDocument/2006/relationships/slide"/><Relationship Id="rId98" Target="slides/slide93.xml" Type="http://schemas.openxmlformats.org/officeDocument/2006/relationships/slide"/><Relationship Id="rId99" Target="slides/slide9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8.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9.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0.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1.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0.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3.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4.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5.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6.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7.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0.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p>
          <a:p>
            <a:r>
              <a:rPr lang="en-US"/>
              <a:t/>
            </a:r>
          </a:p>
          <a:p>
            <a:r>
              <a:rPr lang="en-US"/>
              <a:t>Aimee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p>
          <a:p>
            <a:r>
              <a:rPr lang="en-US"/>
              <a:t/>
            </a:r>
          </a:p>
          <a:p>
            <a:r>
              <a:rPr lang="en-US"/>
              <a:t>Aimee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1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Summative Mindset***</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chrome-extension://efaidnbmnnnibpcajpcglclefindmkaj/https://nationalp-3center.org/wp-content/uploads/2021/03/Executive-Summary_NAESP_Pre-K%E2%80%933rd-Grade.pdf</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p>
          <a:p>
            <a:r>
              <a:rPr lang="en-US"/>
              <a:t/>
            </a:r>
          </a:p>
          <a:p>
            <a:r>
              <a:rPr lang="en-US"/>
              <a:t>Aimee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 Id="rId9" Target="../media/image7.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drive.google.com/file/d/14SSR3gx1WMO-TjsdUhP952bQV-PJnz0f/view" TargetMode="External" Type="http://schemas.openxmlformats.org/officeDocument/2006/relationships/hyperlink"/><Relationship Id="rId6" Target="https://opi.mt.gov/Portals/182/Page%20Files/MAST/2024-2025%20Assets/Educator%20Resources/Math%20Assessment%20Specifications.pdf?ver=2025-02-04-144701-553" TargetMode="External" Type="http://schemas.openxmlformats.org/officeDocument/2006/relationships/hyperlink"/><Relationship Id="rId7" Target="https://opi.mt.gov/Portals/182/Page%20Files/MAST/2024-2025%20Assets/Educator%20Resources/ELA%20Assessment%20Specifications.pdf?ver=2025-02-04-144619-223" TargetMode="External" Type="http://schemas.openxmlformats.org/officeDocument/2006/relationships/hyperlink"/><Relationship Id="rId8" Target="https://opi.mt.gov/Portals/182/Page%20Files/Statewide%20Testing/Landing%20Page/Published%20Test%20Windows_2021_ver2.pdf?ver=2020-10-27-092258-750" TargetMode="External" Type="http://schemas.openxmlformats.org/officeDocument/2006/relationships/hyperlink"/><Relationship Id="rId9" Target="https://newmeridiancorp.org/montana-aligned-to-standards-through-year-program-portal/" TargetMode="External" Type="http://schemas.openxmlformats.org/officeDocument/2006/relationships/hyperlink"/></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11.png" Type="http://schemas.openxmlformats.org/officeDocument/2006/relationships/image"/><Relationship Id="rId5" Target="https://opi.mt.gov/Portals/182/Page%20Files/MAST/2024-2025%20Assets/Educator%20Resources/MAST%20for%20Educators%20One-Pager.pdf?ver=2025-08-19-143219-090" TargetMode="External" Type="http://schemas.openxmlformats.org/officeDocument/2006/relationships/hyperlink"/></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8.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15.png" Type="http://schemas.openxmlformats.org/officeDocument/2006/relationships/image"/><Relationship Id="rId6" Target="../media/image16.png" Type="http://schemas.openxmlformats.org/officeDocument/2006/relationships/image"/><Relationship Id="rId7" Target="../media/image17.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educator-testlet.kiteaai.org/AART/logIn.htm" TargetMode="External" Type="http://schemas.openxmlformats.org/officeDocument/2006/relationships/hyperlink"/></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18.png" Type="http://schemas.openxmlformats.org/officeDocument/2006/relationships/image"/><Relationship Id="rId6" Target="../media/image19.png" Type="http://schemas.openxmlformats.org/officeDocument/2006/relationships/image"/><Relationship Id="rId7" Target="../media/image20.png" Type="http://schemas.openxmlformats.org/officeDocument/2006/relationships/image"/><Relationship Id="rId8" Target="../media/image21.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18.png" Type="http://schemas.openxmlformats.org/officeDocument/2006/relationships/image"/><Relationship Id="rId6" Target="../media/image22.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23.png" Type="http://schemas.openxmlformats.org/officeDocument/2006/relationships/image"/><Relationship Id="rId6" Target="https://opi.mt.gov/LinkClick.aspx?fileticket=Ug1mcBx9Hcs%3d&amp;portalid=182" TargetMode="External" Type="http://schemas.openxmlformats.org/officeDocument/2006/relationships/hyperlink"/><Relationship Id="rId7" Target="../media/image14.png" Type="http://schemas.openxmlformats.org/officeDocument/2006/relationships/image"/><Relationship Id="rId8" Target="https://opi.mt.gov/LinkClick.aspx?fileticket=Ug1mcBx9Hcs%3d&amp;portalid=182" TargetMode="External" Type="http://schemas.openxmlformats.org/officeDocument/2006/relationships/hyperlink"/></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24.png" Type="http://schemas.openxmlformats.org/officeDocument/2006/relationships/image"/><Relationship Id="rId6" Target="../media/image25.svg" Type="http://schemas.openxmlformats.org/officeDocument/2006/relationships/image"/><Relationship Id="rId7" Target="https://opi.mt.gov/Portals/182/Page%20Files/Statewide%20Testing/Test%20Security/FY2021/Roles_Document_TA_FY2021.pdf?ver=2020-11-09-155204-390#:~:text=This%20document%20provides%20information%20on%20the%20responsibilities%20of,standardized%20test%20administration%20procedures%20and%20test%20security%20policies."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slide48.xml" Type="http://schemas.openxmlformats.org/officeDocument/2006/relationships/slide"/><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slide4.xml" Type="http://schemas.openxmlformats.org/officeDocument/2006/relationships/slide"/><Relationship Id="rId6" Target="slide13.xml" Type="http://schemas.openxmlformats.org/officeDocument/2006/relationships/slide"/><Relationship Id="rId7" Target="slide23.xml" Type="http://schemas.openxmlformats.org/officeDocument/2006/relationships/slide"/><Relationship Id="rId8" Target="slide35.xml" Type="http://schemas.openxmlformats.org/officeDocument/2006/relationships/slide"/><Relationship Id="rId9" Target="slide43.xml" Type="http://schemas.openxmlformats.org/officeDocument/2006/relationships/slid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opi.mt.gov/LinkClick.aspx?fileticket=ugz5v3Zi0Mw%3d&amp;portalid=182" TargetMode="External" Type="http://schemas.openxmlformats.org/officeDocument/2006/relationships/hyperlink"/><Relationship Id="rId6" Target="https://opi.mt.gov/Portals/182/Page%20Files/Statewide%20Testing/Test%20Security/MontCASTestSecurityManual.pdf?ver=2019-10-28-090749-197" TargetMode="External" Type="http://schemas.openxmlformats.org/officeDocument/2006/relationships/hyperlink"/><Relationship Id="rId7" Target="https://opi.mt.gov/LinkClick.aspx?fileticket=p4aMwqH4OV0%3d&amp;portalid=182" TargetMode="External" Type="http://schemas.openxmlformats.org/officeDocument/2006/relationships/hyperlink"/></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opi.mt.gov/LinkClick.aspx?fileticket=p4aMwqH4OV0%3d&amp;portalid=182" TargetMode="External" Type="http://schemas.openxmlformats.org/officeDocument/2006/relationships/hyperlink"/><Relationship Id="rId6" Target="https://opi.mt.gov/Portals/182/Page%20Files/Statewide%20Testing/Test%20Security/MontCASTestSecurityManual.pdf?ver=2019-10-28-090749-197" TargetMode="External" Type="http://schemas.openxmlformats.org/officeDocument/2006/relationships/hyperlink"/></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10" Target="https://opi.mt.gov/Portals/182/Page%20Files/Statewide%20Testing/Test%20Security/FY2021/Roles_Document_TA_FY2021.pdf?ver=2020-11-09-155204-390#:~:text=This%20document%20provides%20information%20on%20the%20responsibilities%20of,standardized%20test%20administration%20procedures%20and%20test%20security%20policies." TargetMode="External" Type="http://schemas.openxmlformats.org/officeDocument/2006/relationships/hyperlink"/><Relationship Id="rId11" Target="https://opi.mt.gov/Portals/182/Page%20Files/Statewide%20Testing/Test%20Security/MontCASTestSecurityManual.pdf?ver=2019-10-28-090749-197" TargetMode="External" Type="http://schemas.openxmlformats.org/officeDocument/2006/relationships/hyperlink"/><Relationship Id="rId12" Target="https://newmeridiancorp.org/montana-aligned-to-standards-through-year-program-portal/" TargetMode="External" Type="http://schemas.openxmlformats.org/officeDocument/2006/relationships/hyperlink"/><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educator-testlet.kiteaai.org/AART/logIn.htm" TargetMode="External" Type="http://schemas.openxmlformats.org/officeDocument/2006/relationships/hyperlink"/><Relationship Id="rId6" Target="https://files.kiteaai.org/documentation/testlets/MT/Testlet_Kite_Educator_Portal_Manual_MAST.pdf" TargetMode="External" Type="http://schemas.openxmlformats.org/officeDocument/2006/relationships/hyperlink"/><Relationship Id="rId7" Target="https://opi.mt.gov/Portals/182/Page%20Files/MAST/Miscellaneous%20MAST%20Assets/Kite%20Multifactor%20Authentication.pdf?ver=2025-07-21-081750-277" TargetMode="External" Type="http://schemas.openxmlformats.org/officeDocument/2006/relationships/hyperlink"/><Relationship Id="rId8" Target="https://opi.mt.gov/LinkClick.aspx?fileticket=ugz5v3Zi0Mw%3d&amp;portalid=182" TargetMode="External" Type="http://schemas.openxmlformats.org/officeDocument/2006/relationships/hyperlink"/><Relationship Id="rId9" Target="https://opi.mt.gov/LinkClick.aspx?fileticket=Ug1mcBx9Hcs%3d&amp;portalid=182" TargetMode="External" Type="http://schemas.openxmlformats.org/officeDocument/2006/relationships/hyperlink"/></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8.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pn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8.png" Type="http://schemas.openxmlformats.org/officeDocument/2006/relationships/image"/><Relationship Id="rId6" Target="../media/image27.jpe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10" Target="https://opi.mt.gov/LinkClick.aspx?fileticket=8Y2ISveev98%3d&amp;portalid=182" TargetMode="External" Type="http://schemas.openxmlformats.org/officeDocument/2006/relationships/hyperlink"/><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opi.mt.gov/Portals/182/Page%20Files/MAST/2024-2025%20Assets/Educator%20Resources/Math%20Assessment%20Specifications.pdf?ver=2025-02-04-144701-553" TargetMode="External" Type="http://schemas.openxmlformats.org/officeDocument/2006/relationships/hyperlink"/><Relationship Id="rId6" Target="https://opi.mt.gov/Portals/182/Page%20Files/MAST/2024-2025%20Assets/Educator%20Resources/Standards%20Blueprint_Math.pdf?ver=2025-05-27-142115-230" TargetMode="External" Type="http://schemas.openxmlformats.org/officeDocument/2006/relationships/hyperlink"/><Relationship Id="rId7" Target="https://opi.mt.gov/LinkClick.aspx?fileticket=fg0sQeMAfp0%3d&amp;portalid=182" TargetMode="External" Type="http://schemas.openxmlformats.org/officeDocument/2006/relationships/hyperlink"/><Relationship Id="rId8" Target="../media/image28.png" Type="http://schemas.openxmlformats.org/officeDocument/2006/relationships/image"/><Relationship Id="rId9" Target="../media/image29.sv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30.png" Type="http://schemas.openxmlformats.org/officeDocument/2006/relationships/image"/><Relationship Id="rId6" Target="../media/image31.sv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3.png" Type="http://schemas.openxmlformats.org/officeDocument/2006/relationships/image"/><Relationship Id="rId4" Target="../media/image4.svg" Type="http://schemas.openxmlformats.org/officeDocument/2006/relationships/image"/><Relationship Id="rId5" Target="../media/image3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slide57.xml" Type="http://schemas.openxmlformats.org/officeDocument/2006/relationships/slide"/><Relationship Id="rId6" Target="slide64.xml" Type="http://schemas.openxmlformats.org/officeDocument/2006/relationships/slide"/><Relationship Id="rId7" Target="slide69.xml" Type="http://schemas.openxmlformats.org/officeDocument/2006/relationships/slide"/><Relationship Id="rId8" Target="slide96.xml" Type="http://schemas.openxmlformats.org/officeDocument/2006/relationships/slid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33.png" Type="http://schemas.openxmlformats.org/officeDocument/2006/relationships/image"/><Relationship Id="rId6" Target="../media/image34.png" Type="http://schemas.openxmlformats.org/officeDocument/2006/relationships/image"/><Relationship Id="rId7" Target="../media/image35.sv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3.png" Type="http://schemas.openxmlformats.org/officeDocument/2006/relationships/image"/><Relationship Id="rId4" Target="../media/image4.svg" Type="http://schemas.openxmlformats.org/officeDocument/2006/relationships/image"/><Relationship Id="rId5" Target="../media/image8.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38.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10" Target="https://opi.mt.gov/Portals/182/Page%20Files/MAST/2024-2025%20Assets/Educator%20Resources/Testlet%20Timing_Math.pdf?ver=2025-05-27-141755-220" TargetMode="External" Type="http://schemas.openxmlformats.org/officeDocument/2006/relationships/hyperlink"/><Relationship Id="rId11" Target="https://opi.mt.gov/Portals/182/Page%20Files/MAST/2024-2025%20Assets/Educator%20Resources/Testlet%20Timing_Math.pdf?ver=2025-05-27-141755-220" TargetMode="External" Type="http://schemas.openxmlformats.org/officeDocument/2006/relationships/hyperlink"/><Relationship Id="rId12" Target="https://opi.mt.gov/Portals/182/Page%20Files/MAST/2024-2025%20Assets/Educator%20Resources/Testlet%20Timing_ELA.pdf?ver=2025-05-27-141728-523" TargetMode="External" Type="http://schemas.openxmlformats.org/officeDocument/2006/relationships/hyperlink"/><Relationship Id="rId13" Target="https://opi.mt.gov/Portals/182/Page%20Files/Statewide%20Testing/Landing%20Page/Published%20Test%20Windows_2021_ver2.pdf?ver=2020-10-27-092258-750" TargetMode="External" Type="http://schemas.openxmlformats.org/officeDocument/2006/relationships/hyperlink"/><Relationship Id="rId14" Target="https://newmeridiancorp.org/montana-aligned-to-standards-through-year-program-portal/" TargetMode="External" Type="http://schemas.openxmlformats.org/officeDocument/2006/relationships/hyperlink"/><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opi.mt.gov/LinkClick.aspx?fileticket=8Y2ISveev98%3d&amp;portalid=182" TargetMode="External" Type="http://schemas.openxmlformats.org/officeDocument/2006/relationships/hyperlink"/><Relationship Id="rId6" Target="https://opi.mt.gov/Portals/182/Page%20Files/MAST/2024-2025%20Assets/Educator%20Resources/Math%20Assessment%20Specifications.pdf?ver=2025-02-04-144701-553" TargetMode="External" Type="http://schemas.openxmlformats.org/officeDocument/2006/relationships/hyperlink"/><Relationship Id="rId7" Target="https://opi.mt.gov/Portals/182/Page%20Files/MAST/2024-2025%20Assets/Educator%20Resources/Standards%20Blueprint_Math.pdf?ver=2025-05-27-142115-230" TargetMode="External" Type="http://schemas.openxmlformats.org/officeDocument/2006/relationships/hyperlink"/><Relationship Id="rId8" Target="https://opi.mt.gov/Portals/182/Page%20Files/MAST/2024-2025%20Assets/Educator%20Resources/ELA%20Assessment%20Specifications.pdf?ver=2025-02-04-144619-223" TargetMode="External" Type="http://schemas.openxmlformats.org/officeDocument/2006/relationships/hyperlink"/><Relationship Id="rId9" Target="https://opi.mt.gov/Portals/182/Page%20Files/MAST/2024-2025%20Assets/Educator%20Resources/Standards%20Blueprint_ELA.pdf?ver=2025-05-27-142043-837" TargetMode="External" Type="http://schemas.openxmlformats.org/officeDocument/2006/relationships/hyperlink"/></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8.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39.png" Type="http://schemas.openxmlformats.org/officeDocument/2006/relationships/image"/></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s>
</file>

<file path=ppt/slides/_rels/slide4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40.png" Type="http://schemas.openxmlformats.org/officeDocument/2006/relationships/image"/><Relationship Id="rId6" Target="../media/image41.svg" Type="http://schemas.openxmlformats.org/officeDocument/2006/relationships/image"/></Relationships>
</file>

<file path=ppt/slides/_rels/slide4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24.png" Type="http://schemas.openxmlformats.org/officeDocument/2006/relationships/image"/><Relationship Id="rId6" Target="../media/image25.svg" Type="http://schemas.openxmlformats.org/officeDocument/2006/relationships/image"/></Relationships>
</file>

<file path=ppt/slides/_rels/slide4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opi.mt.gov/LinkClick.aspx?fileticket=p4aMwqH4OV0%3d&amp;portalid=182" TargetMode="External" Type="http://schemas.openxmlformats.org/officeDocument/2006/relationships/hyperlink"/><Relationship Id="rId6" Target="https://opi.mt.gov/LinkClick.aspx?fileticket=ugz5v3Zi0Mw%3d&amp;portalid=182" TargetMode="External" Type="http://schemas.openxmlformats.org/officeDocument/2006/relationships/hyperlink"/><Relationship Id="rId7" Target="https://opi.mt.gov/Portals/182/Page%20Files/Statewide%20Testing/Accessibility/Montana%20Three%20Tiers%20of%20Accessibility.pdf" TargetMode="External" Type="http://schemas.openxmlformats.org/officeDocument/2006/relationships/hyperlink"/><Relationship Id="rId8" Target="https://opi.mt.gov/Portals/182/Page%20Files/English%20Language%20Learners/Docs/EnglishLearnerGuidanceForSchoolDistricts.pdf" TargetMode="External" Type="http://schemas.openxmlformats.org/officeDocument/2006/relationships/hyperlink"/><Relationship Id="rId9" Target="https://newmeridiancorp.org/montana-aligned-to-standards-through-year-program-portal/" TargetMode="External" Type="http://schemas.openxmlformats.org/officeDocument/2006/relationships/hyperlink"/></Relationships>
</file>

<file path=ppt/slides/_rels/slide4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8.png" Type="http://schemas.openxmlformats.org/officeDocument/2006/relationships/image"/></Relationships>
</file>

<file path=ppt/slides/_rels/slide4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42.png" Type="http://schemas.openxmlformats.org/officeDocument/2006/relationships/image"/><Relationship Id="rId6" Target="../media/image43.png" Type="http://schemas.openxmlformats.org/officeDocument/2006/relationships/image"/></Relationships>
</file>

<file path=ppt/slides/_rels/slide4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44.png" Type="http://schemas.openxmlformats.org/officeDocument/2006/relationships/image"/><Relationship Id="rId6" Target="../media/image45.png" Type="http://schemas.openxmlformats.org/officeDocument/2006/relationships/image"/><Relationship Id="rId7" Target="../media/image46.svg" Type="http://schemas.openxmlformats.org/officeDocument/2006/relationships/image"/></Relationships>
</file>

<file path=ppt/slides/_rels/slide4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47.png" Type="http://schemas.openxmlformats.org/officeDocument/2006/relationships/image"/><Relationship Id="rId6" Target="../media/image48.png" Type="http://schemas.openxmlformats.org/officeDocument/2006/relationships/image"/></Relationships>
</file>

<file path=ppt/slides/_rels/slide4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files.kiteaai.org/documentation/testlets/MT/Testlet_Kite_Educator_Portal_Manual_MAST.pdf" TargetMode="External" Type="http://schemas.openxmlformats.org/officeDocument/2006/relationships/hyperlink"/><Relationship Id="rId6" Target="https://opi.mt.gov/LinkClick.aspx?fileticket=ugz5v3Zi0Mw%3d&amp;portalid=182" TargetMode="External" Type="http://schemas.openxmlformats.org/officeDocument/2006/relationships/hyperlink"/><Relationship Id="rId7" Target="https://newmeridiancorp.org/montana-aligned-to-standards-through-year-program-portal/" TargetMode="External" Type="http://schemas.openxmlformats.org/officeDocument/2006/relationships/hyperlink"/></Relationships>
</file>

<file path=ppt/slides/_rels/slide4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8.png" Type="http://schemas.openxmlformats.org/officeDocument/2006/relationships/image"/></Relationships>
</file>

<file path=ppt/slides/_rels/slide4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9.png" Type="http://schemas.openxmlformats.org/officeDocument/2006/relationships/image"/></Relationships>
</file>

<file path=ppt/slides/_rels/slide5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49.png" Type="http://schemas.openxmlformats.org/officeDocument/2006/relationships/image"/></Relationships>
</file>

<file path=ppt/slides/_rels/slide5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49.png" Type="http://schemas.openxmlformats.org/officeDocument/2006/relationships/image"/></Relationships>
</file>

<file path=ppt/slides/_rels/slide5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5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50.png" Type="http://schemas.openxmlformats.org/officeDocument/2006/relationships/image"/></Relationships>
</file>

<file path=ppt/slides/_rels/slide5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51.png" Type="http://schemas.openxmlformats.org/officeDocument/2006/relationships/image"/><Relationship Id="rId5" Target="../media/image8.png" Type="http://schemas.openxmlformats.org/officeDocument/2006/relationships/image"/><Relationship Id="rId6" Target="../media/image52.png" Type="http://schemas.openxmlformats.org/officeDocument/2006/relationships/image"/><Relationship Id="rId7" Target="https://student-testlet.kiteaai.org" TargetMode="External" Type="http://schemas.openxmlformats.org/officeDocument/2006/relationships/hyperlink"/></Relationships>
</file>

<file path=ppt/slides/_rels/slide5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5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student-testlet.kiteaai.org" TargetMode="External" Type="http://schemas.openxmlformats.org/officeDocument/2006/relationships/hyperlink"/><Relationship Id="rId6" Target="https://files.kiteaai.org/documentation/testlets/MT/Testlet_Kite_Student_Portal_Manual_MAST.pdf" TargetMode="External" Type="http://schemas.openxmlformats.org/officeDocument/2006/relationships/hyperlink"/><Relationship Id="rId7" Target="https://newmeridiancorp.org/montana-aligned-to-standards-through-year-program-portal/" TargetMode="External" Type="http://schemas.openxmlformats.org/officeDocument/2006/relationships/hyperlink"/></Relationships>
</file>

<file path=ppt/slides/_rels/slide5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8.png" Type="http://schemas.openxmlformats.org/officeDocument/2006/relationships/image"/></Relationships>
</file>

<file path=ppt/slides/_rels/slide5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53.png" Type="http://schemas.openxmlformats.org/officeDocument/2006/relationships/image"/><Relationship Id="rId6" Target="../media/image54.png" Type="http://schemas.openxmlformats.org/officeDocument/2006/relationships/image"/><Relationship Id="rId7" Target="../media/image55.png" Type="http://schemas.openxmlformats.org/officeDocument/2006/relationships/image"/></Relationships>
</file>

<file path=ppt/slides/_rels/slide5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10.png" Type="http://schemas.openxmlformats.org/officeDocument/2006/relationships/image"/></Relationships>
</file>

<file path=ppt/slides/_rels/slide6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6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40.png" Type="http://schemas.openxmlformats.org/officeDocument/2006/relationships/image"/><Relationship Id="rId6" Target="../media/image41.svg" Type="http://schemas.openxmlformats.org/officeDocument/2006/relationships/image"/></Relationships>
</file>

<file path=ppt/slides/_rels/slide6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56.png" Type="http://schemas.openxmlformats.org/officeDocument/2006/relationships/image"/><Relationship Id="rId6" Target="../media/image57.svg" Type="http://schemas.openxmlformats.org/officeDocument/2006/relationships/image"/></Relationships>
</file>

<file path=ppt/slides/_rels/slide6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vimeo.com/992939777" TargetMode="External" Type="http://schemas.openxmlformats.org/officeDocument/2006/relationships/hyperlink"/><Relationship Id="rId6" Target="https://files.kiteaai.org/documentation/testlets/MT/Testlet_Kite_Educator_Portal_Manual_MAST.pdf" TargetMode="External" Type="http://schemas.openxmlformats.org/officeDocument/2006/relationships/hyperlink"/><Relationship Id="rId7" Target="https://opi.mt.gov/LinkClick.aspx?fileticket=ugz5v3Zi0Mw%3d&amp;portalid=182" TargetMode="External" Type="http://schemas.openxmlformats.org/officeDocument/2006/relationships/hyperlink"/><Relationship Id="rId8" Target="https://opi.mt.gov/Leadership/Assessment-Accountability/MontCAS/Stay-Informed#11175413077-focused-support-videos" TargetMode="External" Type="http://schemas.openxmlformats.org/officeDocument/2006/relationships/hyperlink"/><Relationship Id="rId9" Target="https://newmeridiancorp.org/montana-aligned-to-standards-through-year-program-portal/" TargetMode="External" Type="http://schemas.openxmlformats.org/officeDocument/2006/relationships/hyperlink"/></Relationships>
</file>

<file path=ppt/slides/_rels/slide6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8.png" Type="http://schemas.openxmlformats.org/officeDocument/2006/relationships/image"/></Relationships>
</file>

<file path=ppt/slides/_rels/slide6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58.png" Type="http://schemas.openxmlformats.org/officeDocument/2006/relationships/image"/><Relationship Id="rId5" Target="https://opi.mt.gov/Portals/182/Page%20Files/MAST/2024-2025%20Assets/Educator%20Resources/Filtering%20the%20Test%20Monitoring%20Data%20Extract.mp4?ver=2025-06-12-131326-970" TargetMode="External" Type="http://schemas.openxmlformats.org/officeDocument/2006/relationships/hyperlink"/></Relationships>
</file>

<file path=ppt/slides/_rels/slide6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32.png" Type="http://schemas.openxmlformats.org/officeDocument/2006/relationships/image"/><Relationship Id="rId5" Target="../media/image59.png" Type="http://schemas.openxmlformats.org/officeDocument/2006/relationships/image"/></Relationships>
</file>

<file path=ppt/slides/_rels/slide6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32.png" Type="http://schemas.openxmlformats.org/officeDocument/2006/relationships/image"/></Relationships>
</file>

<file path=ppt/slides/_rels/slide6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files.kiteaai.org/documentation/testlets/MT/Testlet_Kite_Educator_Portal_Manual_MAST.pdf" TargetMode="External" Type="http://schemas.openxmlformats.org/officeDocument/2006/relationships/hyperlink"/><Relationship Id="rId6" Target="https://opi.mt.gov/Portals/182/Page%20Files/MAST/2024-2025%20Assets/Educator%20Resources/Filtering%20the%20Test%20Monitoring%20Data%20Extract.mp4?ver=2025-06-12-131326-970" TargetMode="External" Type="http://schemas.openxmlformats.org/officeDocument/2006/relationships/hyperlink"/><Relationship Id="rId7" Target="https://opi.mt.gov/Leadership/Assessment-Accountability/MontCAS/Stay-Informed#11175413077-focused-support-videos" TargetMode="External" Type="http://schemas.openxmlformats.org/officeDocument/2006/relationships/hyperlink"/><Relationship Id="rId8" Target="https://newmeridiancorp.org/montana-aligned-to-standards-through-year-program-portal/" TargetMode="External" Type="http://schemas.openxmlformats.org/officeDocument/2006/relationships/hyperlink"/></Relationships>
</file>

<file path=ppt/slides/_rels/slide6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8.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7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60.png" Type="http://schemas.openxmlformats.org/officeDocument/2006/relationships/image"/><Relationship Id="rId4" Target="../media/image61.svg" Type="http://schemas.openxmlformats.org/officeDocument/2006/relationships/image"/><Relationship Id="rId5" Target="../media/image62.png" Type="http://schemas.openxmlformats.org/officeDocument/2006/relationships/image"/></Relationships>
</file>

<file path=ppt/slides/_rels/slide7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7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63.png" Type="http://schemas.openxmlformats.org/officeDocument/2006/relationships/image"/><Relationship Id="rId5" Target="../media/image64.png" Type="http://schemas.openxmlformats.org/officeDocument/2006/relationships/image"/></Relationships>
</file>

<file path=ppt/slides/_rels/slide7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3.png" Type="http://schemas.openxmlformats.org/officeDocument/2006/relationships/image"/><Relationship Id="rId4" Target="../media/image4.svg" Type="http://schemas.openxmlformats.org/officeDocument/2006/relationships/image"/><Relationship Id="rId5" Target="../media/image64.png" Type="http://schemas.openxmlformats.org/officeDocument/2006/relationships/image"/><Relationship Id="rId6" Target="../media/image65.png" Type="http://schemas.openxmlformats.org/officeDocument/2006/relationships/image"/><Relationship Id="rId7" Target="../media/image66.svg" Type="http://schemas.openxmlformats.org/officeDocument/2006/relationships/image"/></Relationships>
</file>

<file path=ppt/slides/_rels/slide7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3.png" Type="http://schemas.openxmlformats.org/officeDocument/2006/relationships/image"/><Relationship Id="rId4" Target="../media/image4.svg" Type="http://schemas.openxmlformats.org/officeDocument/2006/relationships/image"/><Relationship Id="rId5" Target="../media/image67.png" Type="http://schemas.openxmlformats.org/officeDocument/2006/relationships/image"/><Relationship Id="rId6" Target="../media/image65.png" Type="http://schemas.openxmlformats.org/officeDocument/2006/relationships/image"/><Relationship Id="rId7" Target="../media/image66.svg" Type="http://schemas.openxmlformats.org/officeDocument/2006/relationships/image"/></Relationships>
</file>

<file path=ppt/slides/_rels/slide7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3.png" Type="http://schemas.openxmlformats.org/officeDocument/2006/relationships/image"/><Relationship Id="rId4" Target="../media/image4.svg" Type="http://schemas.openxmlformats.org/officeDocument/2006/relationships/image"/><Relationship Id="rId5" Target="../media/image68.png" Type="http://schemas.openxmlformats.org/officeDocument/2006/relationships/image"/><Relationship Id="rId6" Target="../media/image65.png" Type="http://schemas.openxmlformats.org/officeDocument/2006/relationships/image"/><Relationship Id="rId7" Target="../media/image66.svg" Type="http://schemas.openxmlformats.org/officeDocument/2006/relationships/image"/></Relationships>
</file>

<file path=ppt/slides/_rels/slide7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3.png" Type="http://schemas.openxmlformats.org/officeDocument/2006/relationships/image"/><Relationship Id="rId4" Target="../media/image4.svg" Type="http://schemas.openxmlformats.org/officeDocument/2006/relationships/image"/><Relationship Id="rId5" Target="../media/image65.png" Type="http://schemas.openxmlformats.org/officeDocument/2006/relationships/image"/><Relationship Id="rId6" Target="../media/image66.svg" Type="http://schemas.openxmlformats.org/officeDocument/2006/relationships/image"/><Relationship Id="rId7" Target="../media/image69.png" Type="http://schemas.openxmlformats.org/officeDocument/2006/relationships/image"/></Relationships>
</file>

<file path=ppt/slides/_rels/slide7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3.png" Type="http://schemas.openxmlformats.org/officeDocument/2006/relationships/image"/><Relationship Id="rId4" Target="../media/image4.svg" Type="http://schemas.openxmlformats.org/officeDocument/2006/relationships/image"/><Relationship Id="rId5" Target="../media/image70.png" Type="http://schemas.openxmlformats.org/officeDocument/2006/relationships/image"/><Relationship Id="rId6" Target="../media/image65.png" Type="http://schemas.openxmlformats.org/officeDocument/2006/relationships/image"/><Relationship Id="rId7" Target="../media/image66.svg" Type="http://schemas.openxmlformats.org/officeDocument/2006/relationships/image"/></Relationships>
</file>

<file path=ppt/slides/_rels/slide7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3.png" Type="http://schemas.openxmlformats.org/officeDocument/2006/relationships/image"/><Relationship Id="rId4" Target="../media/image4.svg" Type="http://schemas.openxmlformats.org/officeDocument/2006/relationships/image"/><Relationship Id="rId5" Target="../media/image71.png" Type="http://schemas.openxmlformats.org/officeDocument/2006/relationships/image"/><Relationship Id="rId6" Target="../media/image65.png" Type="http://schemas.openxmlformats.org/officeDocument/2006/relationships/image"/><Relationship Id="rId7" Target="../media/image66.svg" Type="http://schemas.openxmlformats.org/officeDocument/2006/relationships/image"/></Relationships>
</file>

<file path=ppt/slides/_rels/slide7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 Id="rId3" Target="../media/image3.png" Type="http://schemas.openxmlformats.org/officeDocument/2006/relationships/image"/><Relationship Id="rId4" Target="../media/image4.svg" Type="http://schemas.openxmlformats.org/officeDocument/2006/relationships/image"/><Relationship Id="rId5" Target="../media/image72.png" Type="http://schemas.openxmlformats.org/officeDocument/2006/relationships/image"/><Relationship Id="rId6" Target="../media/image65.png" Type="http://schemas.openxmlformats.org/officeDocument/2006/relationships/image"/><Relationship Id="rId7" Target="../media/image66.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8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3.png" Type="http://schemas.openxmlformats.org/officeDocument/2006/relationships/image"/><Relationship Id="rId4" Target="../media/image4.svg" Type="http://schemas.openxmlformats.org/officeDocument/2006/relationships/image"/><Relationship Id="rId5" Target="../media/image73.png" Type="http://schemas.openxmlformats.org/officeDocument/2006/relationships/image"/></Relationships>
</file>

<file path=ppt/slides/_rels/slide8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3.png" Type="http://schemas.openxmlformats.org/officeDocument/2006/relationships/image"/><Relationship Id="rId4" Target="../media/image4.svg" Type="http://schemas.openxmlformats.org/officeDocument/2006/relationships/image"/><Relationship Id="rId5" Target="../media/image74.png" Type="http://schemas.openxmlformats.org/officeDocument/2006/relationships/image"/></Relationships>
</file>

<file path=ppt/slides/_rels/slide8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75.png" Type="http://schemas.openxmlformats.org/officeDocument/2006/relationships/image"/><Relationship Id="rId6" Target="../media/image76.svg" Type="http://schemas.openxmlformats.org/officeDocument/2006/relationships/image"/></Relationships>
</file>

<file path=ppt/slides/_rels/slide8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77.png" Type="http://schemas.openxmlformats.org/officeDocument/2006/relationships/image"/><Relationship Id="rId6" Target="../media/image78.svg" Type="http://schemas.openxmlformats.org/officeDocument/2006/relationships/image"/></Relationships>
</file>

<file path=ppt/slides/_rels/slide8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8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8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75.png" Type="http://schemas.openxmlformats.org/officeDocument/2006/relationships/image"/><Relationship Id="rId6" Target="../media/image76.svg" Type="http://schemas.openxmlformats.org/officeDocument/2006/relationships/image"/></Relationships>
</file>

<file path=ppt/slides/_rels/slide8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8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8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9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75.png" Type="http://schemas.openxmlformats.org/officeDocument/2006/relationships/image"/><Relationship Id="rId6" Target="../media/image76.svg" Type="http://schemas.openxmlformats.org/officeDocument/2006/relationships/image"/></Relationships>
</file>

<file path=ppt/slides/_rels/slide9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75.png" Type="http://schemas.openxmlformats.org/officeDocument/2006/relationships/image"/><Relationship Id="rId6" Target="../media/image76.svg" Type="http://schemas.openxmlformats.org/officeDocument/2006/relationships/image"/></Relationships>
</file>

<file path=ppt/slides/_rels/slide9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9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media/image24.png" Type="http://schemas.openxmlformats.org/officeDocument/2006/relationships/image"/><Relationship Id="rId6" Target="../media/image25.svg" Type="http://schemas.openxmlformats.org/officeDocument/2006/relationships/image"/></Relationships>
</file>

<file path=ppt/slides/_rels/slide9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opi.mt.gov/LinkClick.aspx?fileticket=2uvHF8t0kSc%3d&amp;portalid=182" TargetMode="External" Type="http://schemas.openxmlformats.org/officeDocument/2006/relationships/hyperlink"/></Relationships>
</file>

<file path=ppt/slides/_rels/slide95.xml.rels><?xml version="1.0" encoding="UTF-8" standalone="yes"?><Relationships xmlns="http://schemas.openxmlformats.org/package/2006/relationships"><Relationship Id="rId1" Target="../slideLayouts/slideLayout7.xml" Type="http://schemas.openxmlformats.org/officeDocument/2006/relationships/slideLayout"/><Relationship Id="rId10" Target="https://opi.mt.gov/Portals/182/Page%20Files/MAST/2024-2025%20Assets/Parent%20Resources/MAST_Parent%20One-Pager.pdf?ver=2025-08-19-144922-980" TargetMode="External" Type="http://schemas.openxmlformats.org/officeDocument/2006/relationships/hyperlink"/><Relationship Id="rId11" Target="https://newmeridiancorp.org/montana-aligned-to-standards-through-year-program-portal/" TargetMode="External" Type="http://schemas.openxmlformats.org/officeDocument/2006/relationships/hyperlink"/><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 Id="rId5" Target="https://docs.google.com/document/d/1FsM_52CoyTvLJs4BSJ0QOaEMQPR8E36Y3oLjRKGm3wg/copy" TargetMode="External" Type="http://schemas.openxmlformats.org/officeDocument/2006/relationships/hyperlink"/><Relationship Id="rId6" Target="https://opi.mt.gov/LinkClick.aspx?fileticket=2uvHF8t0kSc%3d&amp;portalid=182" TargetMode="External" Type="http://schemas.openxmlformats.org/officeDocument/2006/relationships/hyperlink"/><Relationship Id="rId7" Target="https://opi.mt.gov/Portals/182/Page%20Files/MAST/2024-2025%20Assets/Educator%20Resources/Student%20Testlet%20Video%20Overview.mp4?ver=2024-10-18-121901-783" TargetMode="External" Type="http://schemas.openxmlformats.org/officeDocument/2006/relationships/hyperlink"/><Relationship Id="rId8" Target="https://opi.mt.gov/LinkClick.aspx?fileticket=Gv_hCF9FKz4%3d&amp;portalid=182" TargetMode="External" Type="http://schemas.openxmlformats.org/officeDocument/2006/relationships/hyperlink"/><Relationship Id="rId9" Target="https://opi.mt.gov/Portals/182/Page%20Files/MAST/2024-2025%20Assets/Educator%20Resources/Classroom%20Testlet%20Video%20Overview.mp4?ver=2024-10-18-124301-503" TargetMode="External" Type="http://schemas.openxmlformats.org/officeDocument/2006/relationships/hyperlink"/></Relationships>
</file>

<file path=ppt/slides/_rels/slide9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12.png" Type="http://schemas.openxmlformats.org/officeDocument/2006/relationships/image"/><Relationship Id="rId5" Target="../media/image13.svg" Type="http://schemas.openxmlformats.org/officeDocument/2006/relationships/image"/><Relationship Id="rId6" Target="../media/image14.png" Type="http://schemas.openxmlformats.org/officeDocument/2006/relationships/image"/><Relationship Id="rId7" Target="../media/image8.png" Type="http://schemas.openxmlformats.org/officeDocument/2006/relationships/image"/></Relationships>
</file>

<file path=ppt/slides/_rels/slide9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_rels/slide9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8.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870862" y="184784"/>
            <a:ext cx="2626856" cy="558454"/>
            <a:chOff x="0" y="0"/>
            <a:chExt cx="972910" cy="206835"/>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972910" cy="206835"/>
            </a:xfrm>
            <a:custGeom>
              <a:avLst/>
              <a:gdLst/>
              <a:ahLst/>
              <a:cxnLst/>
              <a:rect r="r" b="b" t="t" l="l"/>
              <a:pathLst>
                <a:path h="206835" w="972910">
                  <a:moveTo>
                    <a:pt x="0" y="0"/>
                  </a:moveTo>
                  <a:lnTo>
                    <a:pt x="972910" y="0"/>
                  </a:lnTo>
                  <a:lnTo>
                    <a:pt x="972910" y="206835"/>
                  </a:lnTo>
                  <a:lnTo>
                    <a:pt x="0" y="206835"/>
                  </a:lnTo>
                  <a:close/>
                </a:path>
              </a:pathLst>
            </a:custGeom>
            <a:solidFill>
              <a:srgbClr val="7C898B"/>
            </a:solidFill>
          </p:spPr>
        </p:sp>
        <p:sp>
          <p:nvSpPr>
            <p:cNvPr name="TextBox 4" id="4"/>
            <p:cNvSpPr txBox="true"/>
            <p:nvPr/>
          </p:nvSpPr>
          <p:spPr>
            <a:xfrm>
              <a:off x="0" y="-28575"/>
              <a:ext cx="972910" cy="23541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5400000">
            <a:off x="8453433" y="1153969"/>
            <a:ext cx="312413" cy="824881"/>
          </a:xfrm>
          <a:custGeom>
            <a:avLst/>
            <a:gdLst/>
            <a:ahLst/>
            <a:cxnLst/>
            <a:rect r="r" b="b" t="t" l="l"/>
            <a:pathLst>
              <a:path h="824881" w="312413">
                <a:moveTo>
                  <a:pt x="0" y="0"/>
                </a:moveTo>
                <a:lnTo>
                  <a:pt x="312413" y="0"/>
                </a:lnTo>
                <a:lnTo>
                  <a:pt x="312413"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6" id="6"/>
          <p:cNvGrpSpPr/>
          <p:nvPr/>
        </p:nvGrpSpPr>
        <p:grpSpPr>
          <a:xfrm rot="0">
            <a:off x="3003311" y="3707996"/>
            <a:ext cx="7172798" cy="1699843"/>
            <a:chOff x="0" y="0"/>
            <a:chExt cx="2656592" cy="629571"/>
          </a:xfrm>
        </p:grpSpPr>
        <p:sp>
          <p:nvSpPr>
            <p:cNvPr name="Freeform 7" id="7">
              <a:extLst>
                <a:ext uri="{C183D7F6-B498-43B3-948B-1728B52AA6E4}">
                  <adec:decorative xmlns:adec="http://schemas.microsoft.com/office/drawing/2017/decorative" val="1"/>
                </a:ext>
              </a:extLst>
            </p:cNvPr>
            <p:cNvSpPr/>
            <p:nvPr/>
          </p:nvSpPr>
          <p:spPr>
            <a:xfrm flipH="false" flipV="false" rot="0">
              <a:off x="0" y="0"/>
              <a:ext cx="2656592" cy="629571"/>
            </a:xfrm>
            <a:custGeom>
              <a:avLst/>
              <a:gdLst/>
              <a:ahLst/>
              <a:cxnLst/>
              <a:rect r="r" b="b" t="t" l="l"/>
              <a:pathLst>
                <a:path h="629571" w="2656592">
                  <a:moveTo>
                    <a:pt x="0" y="0"/>
                  </a:moveTo>
                  <a:lnTo>
                    <a:pt x="2656592" y="0"/>
                  </a:lnTo>
                  <a:lnTo>
                    <a:pt x="2656592" y="629571"/>
                  </a:lnTo>
                  <a:lnTo>
                    <a:pt x="0" y="629571"/>
                  </a:lnTo>
                  <a:close/>
                </a:path>
              </a:pathLst>
            </a:custGeom>
            <a:solidFill>
              <a:srgbClr val="253439"/>
            </a:solidFill>
          </p:spPr>
        </p:sp>
        <p:sp>
          <p:nvSpPr>
            <p:cNvPr name="TextBox 8" id="8"/>
            <p:cNvSpPr txBox="true"/>
            <p:nvPr/>
          </p:nvSpPr>
          <p:spPr>
            <a:xfrm>
              <a:off x="0" y="-28575"/>
              <a:ext cx="2656592" cy="658146"/>
            </a:xfrm>
            <a:prstGeom prst="rect">
              <a:avLst/>
            </a:prstGeom>
          </p:spPr>
          <p:txBody>
            <a:bodyPr anchor="ctr" rtlCol="false" tIns="50800" lIns="50800" bIns="50800" rIns="50800"/>
            <a:lstStyle/>
            <a:p>
              <a:pPr algn="ctr">
                <a:lnSpc>
                  <a:spcPts val="2366"/>
                </a:lnSpc>
              </a:pPr>
            </a:p>
          </p:txBody>
        </p:sp>
      </p:grpSp>
      <p:sp>
        <p:nvSpPr>
          <p:cNvPr name="Freeform 9" id="9">
            <a:extLst>
              <a:ext uri="{C183D7F6-B498-43B3-948B-1728B52AA6E4}">
                <adec:decorative xmlns:adec="http://schemas.microsoft.com/office/drawing/2017/decorative" val="1"/>
              </a:ext>
            </a:extLst>
          </p:cNvPr>
          <p:cNvSpPr/>
          <p:nvPr/>
        </p:nvSpPr>
        <p:spPr>
          <a:xfrm flipH="false" flipV="false" rot="5400000">
            <a:off x="4930950" y="5823995"/>
            <a:ext cx="312413" cy="824881"/>
          </a:xfrm>
          <a:custGeom>
            <a:avLst/>
            <a:gdLst/>
            <a:ahLst/>
            <a:cxnLst/>
            <a:rect r="r" b="b" t="t" l="l"/>
            <a:pathLst>
              <a:path h="824881" w="312413">
                <a:moveTo>
                  <a:pt x="0" y="0"/>
                </a:moveTo>
                <a:lnTo>
                  <a:pt x="312414" y="0"/>
                </a:lnTo>
                <a:lnTo>
                  <a:pt x="312414" y="824881"/>
                </a:lnTo>
                <a:lnTo>
                  <a:pt x="0" y="82488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a:extLst>
              <a:ext uri="{C183D7F6-B498-43B3-948B-1728B52AA6E4}">
                <adec:decorative xmlns:adec="http://schemas.microsoft.com/office/drawing/2017/decorative" val="1"/>
              </a:ext>
            </a:extLst>
          </p:cNvPr>
          <p:cNvSpPr/>
          <p:nvPr/>
        </p:nvSpPr>
        <p:spPr>
          <a:xfrm flipH="false" flipV="false" rot="0">
            <a:off x="6479686" y="-2265705"/>
            <a:ext cx="3409207" cy="3409207"/>
          </a:xfrm>
          <a:custGeom>
            <a:avLst/>
            <a:gdLst/>
            <a:ahLst/>
            <a:cxnLst/>
            <a:rect r="r" b="b" t="t" l="l"/>
            <a:pathLst>
              <a:path h="3409207" w="3409207">
                <a:moveTo>
                  <a:pt x="0" y="0"/>
                </a:moveTo>
                <a:lnTo>
                  <a:pt x="3409208" y="0"/>
                </a:lnTo>
                <a:lnTo>
                  <a:pt x="3409208" y="3409208"/>
                </a:lnTo>
                <a:lnTo>
                  <a:pt x="0" y="3409208"/>
                </a:lnTo>
                <a:lnTo>
                  <a:pt x="0" y="0"/>
                </a:lnTo>
                <a:close/>
              </a:path>
            </a:pathLst>
          </a:custGeom>
          <a:blipFill>
            <a:blip r:embed="rId5">
              <a:alphaModFix amt="15000"/>
              <a:extLst>
                <a:ext uri="{96DAC541-7B7A-43D3-8B79-37D633B846F1}">
                  <asvg:svgBlip xmlns:asvg="http://schemas.microsoft.com/office/drawing/2016/SVG/main" r:embed="rId6"/>
                </a:ext>
              </a:extLst>
            </a:blip>
            <a:stretch>
              <a:fillRect l="0" t="0" r="0" b="0"/>
            </a:stretch>
          </a:blipFill>
        </p:spPr>
      </p:sp>
      <p:sp>
        <p:nvSpPr>
          <p:cNvPr name="Freeform 11" id="11">
            <a:extLst>
              <a:ext uri="{C183D7F6-B498-43B3-948B-1728B52AA6E4}">
                <adec:decorative xmlns:adec="http://schemas.microsoft.com/office/drawing/2017/decorative" val="1"/>
              </a:ext>
            </a:extLst>
          </p:cNvPr>
          <p:cNvSpPr/>
          <p:nvPr/>
        </p:nvSpPr>
        <p:spPr>
          <a:xfrm flipH="false" flipV="false" rot="0">
            <a:off x="-405896" y="658368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7">
              <a:alphaModFix amt="24000"/>
              <a:extLst>
                <a:ext uri="{96DAC541-7B7A-43D3-8B79-37D633B846F1}">
                  <asvg:svgBlip xmlns:asvg="http://schemas.microsoft.com/office/drawing/2016/SVG/main" r:embed="rId8"/>
                </a:ext>
              </a:extLst>
            </a:blip>
            <a:stretch>
              <a:fillRect l="0" t="0" r="0" b="0"/>
            </a:stretch>
          </a:blipFill>
        </p:spPr>
      </p:sp>
      <p:grpSp>
        <p:nvGrpSpPr>
          <p:cNvPr name="Group 12" id="12"/>
          <p:cNvGrpSpPr/>
          <p:nvPr/>
        </p:nvGrpSpPr>
        <p:grpSpPr>
          <a:xfrm rot="0">
            <a:off x="-2273683" y="-363429"/>
            <a:ext cx="2768076" cy="8142849"/>
            <a:chOff x="0" y="0"/>
            <a:chExt cx="1025213" cy="3015870"/>
          </a:xfrm>
        </p:grpSpPr>
        <p:sp>
          <p:nvSpPr>
            <p:cNvPr name="Freeform 13" id="13">
              <a:extLst>
                <a:ext uri="{C183D7F6-B498-43B3-948B-1728B52AA6E4}">
                  <adec:decorative xmlns:adec="http://schemas.microsoft.com/office/drawing/2017/decorative" val="1"/>
                </a:ext>
              </a:extLst>
            </p:cNvPr>
            <p:cNvSpPr/>
            <p:nvPr/>
          </p:nvSpPr>
          <p:spPr>
            <a:xfrm flipH="false" flipV="false" rot="0">
              <a:off x="0" y="0"/>
              <a:ext cx="1025213" cy="3015870"/>
            </a:xfrm>
            <a:custGeom>
              <a:avLst/>
              <a:gdLst/>
              <a:ahLst/>
              <a:cxnLst/>
              <a:rect r="r" b="b" t="t" l="l"/>
              <a:pathLst>
                <a:path h="3015870" w="1025213">
                  <a:moveTo>
                    <a:pt x="0" y="0"/>
                  </a:moveTo>
                  <a:lnTo>
                    <a:pt x="1025213" y="0"/>
                  </a:lnTo>
                  <a:lnTo>
                    <a:pt x="1025213" y="3015870"/>
                  </a:lnTo>
                  <a:lnTo>
                    <a:pt x="0" y="3015870"/>
                  </a:lnTo>
                  <a:close/>
                </a:path>
              </a:pathLst>
            </a:custGeom>
            <a:solidFill>
              <a:srgbClr val="253439"/>
            </a:solidFill>
          </p:spPr>
        </p:sp>
        <p:sp>
          <p:nvSpPr>
            <p:cNvPr name="TextBox 14" id="14"/>
            <p:cNvSpPr txBox="true"/>
            <p:nvPr/>
          </p:nvSpPr>
          <p:spPr>
            <a:xfrm>
              <a:off x="0" y="-28575"/>
              <a:ext cx="1025213" cy="3044445"/>
            </a:xfrm>
            <a:prstGeom prst="rect">
              <a:avLst/>
            </a:prstGeom>
          </p:spPr>
          <p:txBody>
            <a:bodyPr anchor="ctr" rtlCol="false" tIns="50800" lIns="50800" bIns="50800" rIns="50800"/>
            <a:lstStyle/>
            <a:p>
              <a:pPr algn="ctr">
                <a:lnSpc>
                  <a:spcPts val="2366"/>
                </a:lnSpc>
              </a:pPr>
            </a:p>
          </p:txBody>
        </p:sp>
      </p:grpSp>
      <p:sp>
        <p:nvSpPr>
          <p:cNvPr name="TextBox 15" id="15"/>
          <p:cNvSpPr txBox="true"/>
          <p:nvPr/>
        </p:nvSpPr>
        <p:spPr>
          <a:xfrm rot="0">
            <a:off x="6334646" y="6802634"/>
            <a:ext cx="3163072" cy="349250"/>
          </a:xfrm>
          <a:prstGeom prst="rect">
            <a:avLst/>
          </a:prstGeom>
        </p:spPr>
        <p:txBody>
          <a:bodyPr anchor="t" rtlCol="false" tIns="0" lIns="0" bIns="0" rIns="0">
            <a:spAutoFit/>
          </a:bodyPr>
          <a:lstStyle/>
          <a:p>
            <a:pPr algn="r">
              <a:lnSpc>
                <a:spcPts val="2799"/>
              </a:lnSpc>
            </a:pPr>
            <a:r>
              <a:rPr lang="en-US" sz="1999">
                <a:solidFill>
                  <a:srgbClr val="253439"/>
                </a:solidFill>
                <a:latin typeface="Glacial Indifference"/>
                <a:ea typeface="Glacial Indifference"/>
                <a:cs typeface="Glacial Indifference"/>
                <a:sym typeface="Glacial Indifference"/>
              </a:rPr>
              <a:t>opi.mt.gov</a:t>
            </a:r>
          </a:p>
        </p:txBody>
      </p:sp>
      <p:sp>
        <p:nvSpPr>
          <p:cNvPr name="TextBox 16" id="16"/>
          <p:cNvSpPr txBox="true"/>
          <p:nvPr/>
        </p:nvSpPr>
        <p:spPr>
          <a:xfrm rot="0">
            <a:off x="1292388" y="4625744"/>
            <a:ext cx="8373072" cy="431799"/>
          </a:xfrm>
          <a:prstGeom prst="rect">
            <a:avLst/>
          </a:prstGeom>
        </p:spPr>
        <p:txBody>
          <a:bodyPr anchor="t" rtlCol="false" tIns="0" lIns="0" bIns="0" rIns="0">
            <a:spAutoFit/>
          </a:bodyPr>
          <a:lstStyle/>
          <a:p>
            <a:pPr algn="r">
              <a:lnSpc>
                <a:spcPts val="3500"/>
              </a:lnSpc>
            </a:pPr>
            <a:r>
              <a:rPr lang="en-US" sz="2500">
                <a:solidFill>
                  <a:srgbClr val="FFFFFF">
                    <a:alpha val="46667"/>
                  </a:srgbClr>
                </a:solidFill>
                <a:latin typeface="Glacial Indifference"/>
                <a:ea typeface="Glacial Indifference"/>
                <a:cs typeface="Glacial Indifference"/>
                <a:sym typeface="Glacial Indifference"/>
              </a:rPr>
              <a:t>MAST FOR EDUCATORS</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7C898B"/>
                </a:solidFill>
                <a:latin typeface="Open Sans Bold"/>
                <a:ea typeface="Open Sans Bold"/>
                <a:cs typeface="Open Sans Bold"/>
                <a:sym typeface="Open Sans Bold"/>
              </a:rPr>
              <a:t>1</a:t>
            </a:r>
          </a:p>
        </p:txBody>
      </p:sp>
      <p:sp>
        <p:nvSpPr>
          <p:cNvPr name="TextBox 18" id="18"/>
          <p:cNvSpPr txBox="true"/>
          <p:nvPr/>
        </p:nvSpPr>
        <p:spPr>
          <a:xfrm rot="0">
            <a:off x="7022520" y="108584"/>
            <a:ext cx="2642940"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2025-2026</a:t>
            </a:r>
          </a:p>
        </p:txBody>
      </p:sp>
      <p:sp>
        <p:nvSpPr>
          <p:cNvPr name="TextBox 19" id="19"/>
          <p:cNvSpPr txBox="true"/>
          <p:nvPr/>
        </p:nvSpPr>
        <p:spPr>
          <a:xfrm rot="0">
            <a:off x="1911226" y="3947479"/>
            <a:ext cx="7754234" cy="657861"/>
          </a:xfrm>
          <a:prstGeom prst="rect">
            <a:avLst/>
          </a:prstGeom>
        </p:spPr>
        <p:txBody>
          <a:bodyPr anchor="t" rtlCol="false" tIns="0" lIns="0" bIns="0" rIns="0">
            <a:spAutoFit/>
          </a:bodyPr>
          <a:lstStyle/>
          <a:p>
            <a:pPr algn="r">
              <a:lnSpc>
                <a:spcPts val="4900"/>
              </a:lnSpc>
            </a:pPr>
            <a:r>
              <a:rPr lang="en-US" sz="4900">
                <a:solidFill>
                  <a:srgbClr val="FFFFFF"/>
                </a:solidFill>
                <a:latin typeface="Glacial Indifference"/>
                <a:ea typeface="Glacial Indifference"/>
                <a:cs typeface="Glacial Indifference"/>
                <a:sym typeface="Glacial Indifference"/>
              </a:rPr>
              <a:t>ASSESSMENT READY</a:t>
            </a:r>
          </a:p>
        </p:txBody>
      </p:sp>
      <p:sp>
        <p:nvSpPr>
          <p:cNvPr name="Freeform 20" id="20">
            <a:extLst>
              <a:ext uri="{C183D7F6-B498-43B3-948B-1728B52AA6E4}">
                <adec:decorative xmlns:adec="http://schemas.microsoft.com/office/drawing/2017/decorative" val="1"/>
              </a:ext>
            </a:extLst>
          </p:cNvPr>
          <p:cNvSpPr/>
          <p:nvPr/>
        </p:nvSpPr>
        <p:spPr>
          <a:xfrm flipH="false" flipV="false" rot="0">
            <a:off x="1161253" y="433541"/>
            <a:ext cx="1946813" cy="1953324"/>
          </a:xfrm>
          <a:custGeom>
            <a:avLst/>
            <a:gdLst/>
            <a:ahLst/>
            <a:cxnLst/>
            <a:rect r="r" b="b" t="t" l="l"/>
            <a:pathLst>
              <a:path h="1953324" w="1946813">
                <a:moveTo>
                  <a:pt x="0" y="0"/>
                </a:moveTo>
                <a:lnTo>
                  <a:pt x="1946813" y="0"/>
                </a:lnTo>
                <a:lnTo>
                  <a:pt x="1946813" y="1953324"/>
                </a:lnTo>
                <a:lnTo>
                  <a:pt x="0" y="1953324"/>
                </a:lnTo>
                <a:lnTo>
                  <a:pt x="0" y="0"/>
                </a:lnTo>
                <a:close/>
              </a:path>
            </a:pathLst>
          </a:custGeom>
          <a:blipFill>
            <a:blip r:embed="rId9"/>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3682846" cy="721883"/>
            <a:chOff x="0" y="0"/>
            <a:chExt cx="136401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364017" cy="267364"/>
            </a:xfrm>
            <a:custGeom>
              <a:avLst/>
              <a:gdLst/>
              <a:ahLst/>
              <a:cxnLst/>
              <a:rect r="r" b="b" t="t" l="l"/>
              <a:pathLst>
                <a:path h="267364" w="1364017">
                  <a:moveTo>
                    <a:pt x="0" y="0"/>
                  </a:moveTo>
                  <a:lnTo>
                    <a:pt x="1364017" y="0"/>
                  </a:lnTo>
                  <a:lnTo>
                    <a:pt x="1364017" y="267364"/>
                  </a:lnTo>
                  <a:lnTo>
                    <a:pt x="0" y="267364"/>
                  </a:lnTo>
                  <a:close/>
                </a:path>
              </a:pathLst>
            </a:custGeom>
            <a:solidFill>
              <a:srgbClr val="253439"/>
            </a:solidFill>
          </p:spPr>
        </p:sp>
        <p:sp>
          <p:nvSpPr>
            <p:cNvPr name="TextBox 10" id="10"/>
            <p:cNvSpPr txBox="true"/>
            <p:nvPr/>
          </p:nvSpPr>
          <p:spPr>
            <a:xfrm>
              <a:off x="0" y="-28575"/>
              <a:ext cx="136401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265990" y="253613"/>
            <a:ext cx="3584155"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ANCHOR TESTLET</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10</a:t>
            </a:r>
          </a:p>
        </p:txBody>
      </p:sp>
      <p:sp>
        <p:nvSpPr>
          <p:cNvPr name="TextBox 17" id="17"/>
          <p:cNvSpPr txBox="true"/>
          <p:nvPr/>
        </p:nvSpPr>
        <p:spPr>
          <a:xfrm rot="0">
            <a:off x="731520" y="1136241"/>
            <a:ext cx="8363708" cy="5879465"/>
          </a:xfrm>
          <a:prstGeom prst="rect">
            <a:avLst/>
          </a:prstGeom>
        </p:spPr>
        <p:txBody>
          <a:bodyPr anchor="t" rtlCol="false" tIns="0" lIns="0" bIns="0" rIns="0">
            <a:spAutoFit/>
          </a:bodyPr>
          <a:lstStyle/>
          <a:p>
            <a:pPr algn="l" marL="669289" indent="-334645" lvl="1">
              <a:lnSpc>
                <a:spcPts val="3099"/>
              </a:lnSpc>
              <a:buFont typeface="Arial"/>
              <a:buChar char="•"/>
            </a:pPr>
            <a:r>
              <a:rPr lang="en-US" sz="3099">
                <a:solidFill>
                  <a:srgbClr val="253439"/>
                </a:solidFill>
                <a:latin typeface="Glacial Indifference"/>
                <a:ea typeface="Glacial Indifference"/>
                <a:cs typeface="Glacial Indifference"/>
                <a:sym typeface="Glacial Indifference"/>
              </a:rPr>
              <a:t>Administered as the last testlet in Window 3</a:t>
            </a:r>
          </a:p>
          <a:p>
            <a:pPr algn="l">
              <a:lnSpc>
                <a:spcPts val="3099"/>
              </a:lnSpc>
            </a:pPr>
          </a:p>
          <a:p>
            <a:pPr algn="l" marL="669289" indent="-334645" lvl="1">
              <a:lnSpc>
                <a:spcPts val="3099"/>
              </a:lnSpc>
              <a:buFont typeface="Arial"/>
              <a:buChar char="•"/>
            </a:pPr>
            <a:r>
              <a:rPr lang="en-US" sz="3099">
                <a:solidFill>
                  <a:srgbClr val="253439"/>
                </a:solidFill>
                <a:latin typeface="Glacial Indifference"/>
                <a:ea typeface="Glacial Indifference"/>
                <a:cs typeface="Glacial Indifference"/>
                <a:sym typeface="Glacial Indifference"/>
              </a:rPr>
              <a:t>Each student receives a pre-assigned math OR ELA testlet</a:t>
            </a:r>
          </a:p>
          <a:p>
            <a:pPr algn="l" marL="1338579" indent="-446193" lvl="2">
              <a:lnSpc>
                <a:spcPts val="3099"/>
              </a:lnSpc>
              <a:buFont typeface="Arial"/>
              <a:buChar char="⚬"/>
            </a:pPr>
            <a:r>
              <a:rPr lang="en-US" sz="3099">
                <a:solidFill>
                  <a:srgbClr val="253439"/>
                </a:solidFill>
                <a:latin typeface="Glacial Indifference"/>
                <a:ea typeface="Glacial Indifference"/>
                <a:cs typeface="Glacial Indifference"/>
                <a:sym typeface="Glacial Indifference"/>
              </a:rPr>
              <a:t>The ELA form will consist of 16 questions, including standalone and passage-based items.</a:t>
            </a:r>
          </a:p>
          <a:p>
            <a:pPr algn="l" marL="1338579" indent="-446193" lvl="2">
              <a:lnSpc>
                <a:spcPts val="3099"/>
              </a:lnSpc>
              <a:buFont typeface="Arial"/>
              <a:buChar char="⚬"/>
            </a:pPr>
            <a:r>
              <a:rPr lang="en-US" sz="3099">
                <a:solidFill>
                  <a:srgbClr val="253439"/>
                </a:solidFill>
                <a:latin typeface="Glacial Indifference"/>
                <a:ea typeface="Glacial Indifference"/>
                <a:cs typeface="Glacial Indifference"/>
                <a:sym typeface="Glacial Indifference"/>
              </a:rPr>
              <a:t>The math form will consist of 25 questions. Forms in grades 6-8 are divided into a calculator and non-calculator section.</a:t>
            </a:r>
          </a:p>
          <a:p>
            <a:pPr algn="l">
              <a:lnSpc>
                <a:spcPts val="3099"/>
              </a:lnSpc>
            </a:pPr>
          </a:p>
          <a:p>
            <a:pPr algn="l" marL="669289" indent="-334645" lvl="1">
              <a:lnSpc>
                <a:spcPts val="3099"/>
              </a:lnSpc>
              <a:buFont typeface="Arial"/>
              <a:buChar char="•"/>
            </a:pPr>
            <a:r>
              <a:rPr lang="en-US" sz="3099">
                <a:solidFill>
                  <a:srgbClr val="253439"/>
                </a:solidFill>
                <a:latin typeface="Glacial Indifference"/>
                <a:ea typeface="Glacial Indifference"/>
                <a:cs typeface="Glacial Indifference"/>
                <a:sym typeface="Glacial Indifference"/>
              </a:rPr>
              <a:t> The Anchor Testlet plays a critical role in test development, including field testing and psychometric research.</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214135" y="253613"/>
            <a:ext cx="672066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OVERVIEW RESOURCES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11</a:t>
            </a:r>
          </a:p>
        </p:txBody>
      </p:sp>
      <p:sp>
        <p:nvSpPr>
          <p:cNvPr name="TextBox 17" id="17"/>
          <p:cNvSpPr txBox="true"/>
          <p:nvPr/>
        </p:nvSpPr>
        <p:spPr>
          <a:xfrm rot="0">
            <a:off x="842260" y="1369708"/>
            <a:ext cx="8363708" cy="3284615"/>
          </a:xfrm>
          <a:prstGeom prst="rect">
            <a:avLst/>
          </a:prstGeom>
        </p:spPr>
        <p:txBody>
          <a:bodyPr anchor="t" rtlCol="false" tIns="0" lIns="0" bIns="0" rIns="0">
            <a:spAutoFit/>
          </a:bodyPr>
          <a:lstStyle/>
          <a:p>
            <a:pPr algn="l">
              <a:lnSpc>
                <a:spcPts val="3690"/>
              </a:lnSpc>
            </a:pPr>
            <a:r>
              <a:rPr lang="en-US" sz="3690" u="sng">
                <a:solidFill>
                  <a:srgbClr val="000000"/>
                </a:solidFill>
                <a:latin typeface="Glacial Indifference"/>
                <a:ea typeface="Glacial Indifference"/>
                <a:cs typeface="Glacial Indifference"/>
                <a:sym typeface="Glacial Indifference"/>
                <a:hlinkClick r:id="rId5" tooltip="https://drive.google.com/file/d/14SSR3gx1WMO-TjsdUhP952bQV-PJnz0f/view"/>
              </a:rPr>
              <a:t>Theory of Action</a:t>
            </a:r>
          </a:p>
          <a:p>
            <a:pPr algn="l">
              <a:lnSpc>
                <a:spcPts val="3690"/>
              </a:lnSpc>
            </a:pPr>
          </a:p>
          <a:p>
            <a:pPr algn="l">
              <a:lnSpc>
                <a:spcPts val="3690"/>
              </a:lnSpc>
            </a:pPr>
            <a:r>
              <a:rPr lang="en-US" sz="3690">
                <a:solidFill>
                  <a:srgbClr val="253439"/>
                </a:solidFill>
                <a:latin typeface="Glacial Indifference"/>
                <a:ea typeface="Glacial Indifference"/>
                <a:cs typeface="Glacial Indifference"/>
                <a:sym typeface="Glacial Indifference"/>
              </a:rPr>
              <a:t>Assessment Specifications &amp; Blueprints</a:t>
            </a:r>
          </a:p>
          <a:p>
            <a:pPr algn="l" marL="796789" indent="-398395" lvl="1">
              <a:lnSpc>
                <a:spcPts val="3690"/>
              </a:lnSpc>
              <a:buFont typeface="Arial"/>
              <a:buChar char="•"/>
            </a:pPr>
            <a:r>
              <a:rPr lang="en-US" sz="3690" u="sng">
                <a:solidFill>
                  <a:srgbClr val="253439"/>
                </a:solidFill>
                <a:latin typeface="Glacial Indifference"/>
                <a:ea typeface="Glacial Indifference"/>
                <a:cs typeface="Glacial Indifference"/>
                <a:sym typeface="Glacial Indifference"/>
                <a:hlinkClick r:id="rId6" tooltip="https://opi.mt.gov/Portals/182/Page%20Files/MAST/2024-2025%20Assets/Educator%20Resources/Math%20Assessment%20Specifications.pdf?ver=2025-02-04-144701-553"/>
              </a:rPr>
              <a:t>Math</a:t>
            </a:r>
          </a:p>
          <a:p>
            <a:pPr algn="l" marL="796789" indent="-398395" lvl="1">
              <a:lnSpc>
                <a:spcPts val="3690"/>
              </a:lnSpc>
              <a:buFont typeface="Arial"/>
              <a:buChar char="•"/>
            </a:pPr>
            <a:r>
              <a:rPr lang="en-US" sz="3690" u="sng">
                <a:solidFill>
                  <a:srgbClr val="253439"/>
                </a:solidFill>
                <a:latin typeface="Glacial Indifference"/>
                <a:ea typeface="Glacial Indifference"/>
                <a:cs typeface="Glacial Indifference"/>
                <a:sym typeface="Glacial Indifference"/>
                <a:hlinkClick r:id="rId7" tooltip="https://opi.mt.gov/Portals/182/Page%20Files/MAST/2024-2025%20Assets/Educator%20Resources/ELA%20Assessment%20Specifications.pdf?ver=2025-02-04-144619-223"/>
              </a:rPr>
              <a:t>ELA</a:t>
            </a:r>
          </a:p>
          <a:p>
            <a:pPr algn="l">
              <a:lnSpc>
                <a:spcPts val="3690"/>
              </a:lnSpc>
            </a:pPr>
          </a:p>
          <a:p>
            <a:pPr algn="l">
              <a:lnSpc>
                <a:spcPts val="3690"/>
              </a:lnSpc>
            </a:pPr>
            <a:r>
              <a:rPr lang="en-US" sz="3690" u="sng">
                <a:solidFill>
                  <a:srgbClr val="253439"/>
                </a:solidFill>
                <a:latin typeface="Glacial Indifference"/>
                <a:ea typeface="Glacial Indifference"/>
                <a:cs typeface="Glacial Indifference"/>
                <a:sym typeface="Glacial Indifference"/>
                <a:hlinkClick r:id="rId8" tooltip="https://opi.mt.gov/Portals/182/Page%20Files/Statewide%20Testing/Landing%20Page/Published%20Test%20Windows_2021_ver2.pdf?ver=2020-10-27-092258-750"/>
              </a:rPr>
              <a:t>Testing Windows</a:t>
            </a:r>
          </a:p>
        </p:txBody>
      </p:sp>
      <p:sp>
        <p:nvSpPr>
          <p:cNvPr name="TextBox 18" id="18"/>
          <p:cNvSpPr txBox="true"/>
          <p:nvPr/>
        </p:nvSpPr>
        <p:spPr>
          <a:xfrm rot="0">
            <a:off x="2235138" y="6485299"/>
            <a:ext cx="5210175" cy="591686"/>
          </a:xfrm>
          <a:prstGeom prst="rect">
            <a:avLst/>
          </a:prstGeom>
        </p:spPr>
        <p:txBody>
          <a:bodyPr anchor="t" rtlCol="false" tIns="0" lIns="0" bIns="0" rIns="0">
            <a:spAutoFit/>
          </a:bodyPr>
          <a:lstStyle/>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All MAST-related resources can be found </a:t>
            </a:r>
          </a:p>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on the </a:t>
            </a:r>
            <a:r>
              <a:rPr lang="en-US" sz="2294" i="true" u="sng">
                <a:solidFill>
                  <a:srgbClr val="000000"/>
                </a:solidFill>
                <a:latin typeface="Glacial Indifference Italics"/>
                <a:ea typeface="Glacial Indifference Italics"/>
                <a:cs typeface="Glacial Indifference Italics"/>
                <a:sym typeface="Glacial Indifference Italics"/>
                <a:hlinkClick r:id="rId9" tooltip="https://newmeridiancorp.org/montana-aligned-to-standards-through-year-program-portal/"/>
              </a:rPr>
              <a:t>MAST Portal</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grpSp>
        <p:nvGrpSpPr>
          <p:cNvPr name="Group 11" id="11"/>
          <p:cNvGrpSpPr/>
          <p:nvPr/>
        </p:nvGrpSpPr>
        <p:grpSpPr>
          <a:xfrm rot="0">
            <a:off x="0" y="154666"/>
            <a:ext cx="6997916" cy="721883"/>
            <a:chOff x="0" y="0"/>
            <a:chExt cx="9330555" cy="962511"/>
          </a:xfrm>
        </p:grpSpPr>
        <p:grpSp>
          <p:nvGrpSpPr>
            <p:cNvPr name="Group 12" id="12"/>
            <p:cNvGrpSpPr/>
            <p:nvPr/>
          </p:nvGrpSpPr>
          <p:grpSpPr>
            <a:xfrm rot="0">
              <a:off x="490187" y="0"/>
              <a:ext cx="8162628" cy="962511"/>
              <a:chOff x="0" y="0"/>
              <a:chExt cx="2267397" cy="267364"/>
            </a:xfrm>
          </p:grpSpPr>
          <p:sp>
            <p:nvSpPr>
              <p:cNvPr name="Freeform 13" id="13"/>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4" id="14"/>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sp>
          <p:nvSpPr>
            <p:cNvPr name="TextBox 15" id="15"/>
            <p:cNvSpPr txBox="true"/>
            <p:nvPr/>
          </p:nvSpPr>
          <p:spPr>
            <a:xfrm rot="0">
              <a:off x="0" y="40565"/>
              <a:ext cx="9330555" cy="805182"/>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FOR EDUCATORS</a:t>
              </a:r>
            </a:p>
          </p:txBody>
        </p:sp>
      </p:grpSp>
      <p:sp>
        <p:nvSpPr>
          <p:cNvPr name="Freeform 16" id="16" descr="read the full script on line">
            <a:hlinkClick r:id="rId5" tooltip="https://opi.mt.gov/Portals/182/Page%20Files/MAST/2024-2025%20Assets/Educator%20Resources/MAST%20for%20Educators%20One-Pager.pdf?ver=2025-08-19-143219-090"/>
          </p:cNvPr>
          <p:cNvSpPr/>
          <p:nvPr/>
        </p:nvSpPr>
        <p:spPr>
          <a:xfrm flipH="false" flipV="false" rot="0">
            <a:off x="265990" y="1156795"/>
            <a:ext cx="9391698" cy="5282830"/>
          </a:xfrm>
          <a:custGeom>
            <a:avLst/>
            <a:gdLst/>
            <a:ahLst/>
            <a:cxnLst/>
            <a:rect r="r" b="b" t="t" l="l"/>
            <a:pathLst>
              <a:path h="5282830" w="9391698">
                <a:moveTo>
                  <a:pt x="0" y="0"/>
                </a:moveTo>
                <a:lnTo>
                  <a:pt x="9391699" y="0"/>
                </a:lnTo>
                <a:lnTo>
                  <a:pt x="9391699" y="5282830"/>
                </a:lnTo>
                <a:lnTo>
                  <a:pt x="0" y="5282830"/>
                </a:lnTo>
                <a:lnTo>
                  <a:pt x="0" y="0"/>
                </a:lnTo>
                <a:close/>
              </a:path>
            </a:pathLst>
          </a:custGeom>
          <a:blipFill>
            <a:blip r:embed="rId4"/>
            <a:stretch>
              <a:fillRect l="0" t="0" r="0" b="0"/>
            </a:stretch>
          </a:blipFill>
          <a:ln w="38100" cap="sq">
            <a:solidFill>
              <a:srgbClr val="000000"/>
            </a:solidFill>
            <a:prstDash val="solid"/>
            <a:miter/>
          </a:ln>
        </p:spPr>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12</a:t>
            </a:r>
          </a:p>
        </p:txBody>
      </p:sp>
      <p:sp>
        <p:nvSpPr>
          <p:cNvPr name="TextBox 18" id="18"/>
          <p:cNvSpPr txBox="true"/>
          <p:nvPr/>
        </p:nvSpPr>
        <p:spPr>
          <a:xfrm rot="0">
            <a:off x="425700" y="6575659"/>
            <a:ext cx="8902200" cy="503200"/>
          </a:xfrm>
          <a:prstGeom prst="rect">
            <a:avLst/>
          </a:prstGeom>
        </p:spPr>
        <p:txBody>
          <a:bodyPr anchor="t" rtlCol="false" tIns="0" lIns="0" bIns="0" rIns="0">
            <a:spAutoFit/>
          </a:bodyPr>
          <a:lstStyle/>
          <a:p>
            <a:pPr algn="ctr">
              <a:lnSpc>
                <a:spcPts val="4152"/>
              </a:lnSpc>
            </a:pPr>
            <a:r>
              <a:rPr lang="en-US" sz="2825" i="true">
                <a:solidFill>
                  <a:srgbClr val="000000"/>
                </a:solidFill>
                <a:latin typeface="Glacial Indifference Italics"/>
                <a:ea typeface="Glacial Indifference Italics"/>
                <a:cs typeface="Glacial Indifference Italics"/>
                <a:sym typeface="Glacial Indifference Italics"/>
              </a:rPr>
              <a:t>Click on the image to access linked resources.</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TextBox 14" id="14"/>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TESTING TASKS</a:t>
            </a:r>
          </a:p>
        </p:txBody>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13</a:t>
            </a:r>
          </a:p>
        </p:txBody>
      </p:sp>
      <p:sp>
        <p:nvSpPr>
          <p:cNvPr name="TextBox 16" id="16"/>
          <p:cNvSpPr txBox="true"/>
          <p:nvPr/>
        </p:nvSpPr>
        <p:spPr>
          <a:xfrm rot="0">
            <a:off x="1386775" y="863787"/>
            <a:ext cx="7374491" cy="614937"/>
          </a:xfrm>
          <a:prstGeom prst="rect">
            <a:avLst/>
          </a:prstGeom>
        </p:spPr>
        <p:txBody>
          <a:bodyPr anchor="t" rtlCol="false" tIns="0" lIns="0" bIns="0" rIns="0">
            <a:spAutoFit/>
          </a:bodyPr>
          <a:lstStyle/>
          <a:p>
            <a:pPr algn="ctr">
              <a:lnSpc>
                <a:spcPts val="5372"/>
              </a:lnSpc>
            </a:pPr>
            <a:r>
              <a:rPr lang="en-US" sz="2699">
                <a:solidFill>
                  <a:srgbClr val="222222"/>
                </a:solidFill>
                <a:latin typeface="Roboto Condensed"/>
                <a:ea typeface="Roboto Condensed"/>
                <a:cs typeface="Roboto Condensed"/>
                <a:sym typeface="Roboto Condensed"/>
              </a:rPr>
              <a:t>The WHY: Successful administration of the MAST.</a:t>
            </a:r>
          </a:p>
        </p:txBody>
      </p:sp>
      <p:sp>
        <p:nvSpPr>
          <p:cNvPr name="Freeform 17" id="17">
            <a:extLst>
              <a:ext uri="{C183D7F6-B498-43B3-948B-1728B52AA6E4}">
                <adec:decorative xmlns:adec="http://schemas.microsoft.com/office/drawing/2017/decorative" val="1"/>
              </a:ext>
            </a:extLst>
          </p:cNvPr>
          <p:cNvSpPr/>
          <p:nvPr/>
        </p:nvSpPr>
        <p:spPr>
          <a:xfrm flipH="false" flipV="false" rot="0">
            <a:off x="164341" y="1678749"/>
            <a:ext cx="9553748" cy="5506155"/>
          </a:xfrm>
          <a:custGeom>
            <a:avLst/>
            <a:gdLst/>
            <a:ahLst/>
            <a:cxnLst/>
            <a:rect r="r" b="b" t="t" l="l"/>
            <a:pathLst>
              <a:path h="5506155" w="9553748">
                <a:moveTo>
                  <a:pt x="0" y="0"/>
                </a:moveTo>
                <a:lnTo>
                  <a:pt x="9553748" y="0"/>
                </a:lnTo>
                <a:lnTo>
                  <a:pt x="9553748" y="5506155"/>
                </a:lnTo>
                <a:lnTo>
                  <a:pt x="0" y="5506155"/>
                </a:lnTo>
                <a:lnTo>
                  <a:pt x="0" y="0"/>
                </a:lnTo>
                <a:close/>
              </a:path>
            </a:pathLst>
          </a:custGeom>
          <a:blipFill>
            <a:blip r:embed="rId4">
              <a:extLst>
                <a:ext uri="{96DAC541-7B7A-43D3-8B79-37D633B846F1}">
                  <asvg:svgBlip xmlns:asvg="http://schemas.microsoft.com/office/drawing/2016/SVG/main" r:embed="rId5"/>
                </a:ext>
              </a:extLst>
            </a:blip>
            <a:stretch>
              <a:fillRect l="0" t="0" r="0" b="-100906"/>
            </a:stretch>
          </a:blipFill>
        </p:spPr>
      </p:sp>
      <p:sp>
        <p:nvSpPr>
          <p:cNvPr name="TextBox 18" id="18"/>
          <p:cNvSpPr txBox="true"/>
          <p:nvPr/>
        </p:nvSpPr>
        <p:spPr>
          <a:xfrm rot="0">
            <a:off x="391874" y="5987249"/>
            <a:ext cx="1252089"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After Testing</a:t>
            </a:r>
          </a:p>
        </p:txBody>
      </p:sp>
      <p:sp>
        <p:nvSpPr>
          <p:cNvPr name="TextBox 19" id="19"/>
          <p:cNvSpPr txBox="true"/>
          <p:nvPr/>
        </p:nvSpPr>
        <p:spPr>
          <a:xfrm rot="0">
            <a:off x="430963" y="4067790"/>
            <a:ext cx="1173911"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During Testing</a:t>
            </a:r>
          </a:p>
        </p:txBody>
      </p:sp>
      <p:sp>
        <p:nvSpPr>
          <p:cNvPr name="TextBox 20" id="20"/>
          <p:cNvSpPr txBox="true"/>
          <p:nvPr/>
        </p:nvSpPr>
        <p:spPr>
          <a:xfrm rot="0">
            <a:off x="430963" y="2156958"/>
            <a:ext cx="1173911"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Before Testing</a:t>
            </a:r>
          </a:p>
        </p:txBody>
      </p:sp>
      <p:sp>
        <p:nvSpPr>
          <p:cNvPr name="Freeform 21" id="21">
            <a:extLst>
              <a:ext uri="{C183D7F6-B498-43B3-948B-1728B52AA6E4}">
                <adec:decorative xmlns:adec="http://schemas.microsoft.com/office/drawing/2017/decorative" val="1"/>
              </a:ext>
            </a:extLst>
          </p:cNvPr>
          <p:cNvSpPr/>
          <p:nvPr/>
        </p:nvSpPr>
        <p:spPr>
          <a:xfrm flipH="false" flipV="false" rot="0">
            <a:off x="1885436" y="1877147"/>
            <a:ext cx="4052630" cy="1024053"/>
          </a:xfrm>
          <a:custGeom>
            <a:avLst/>
            <a:gdLst/>
            <a:ahLst/>
            <a:cxnLst/>
            <a:rect r="r" b="b" t="t" l="l"/>
            <a:pathLst>
              <a:path h="1024053" w="4052630">
                <a:moveTo>
                  <a:pt x="0" y="0"/>
                </a:moveTo>
                <a:lnTo>
                  <a:pt x="4052630" y="0"/>
                </a:lnTo>
                <a:lnTo>
                  <a:pt x="4052630" y="1024052"/>
                </a:lnTo>
                <a:lnTo>
                  <a:pt x="0" y="1024052"/>
                </a:lnTo>
                <a:lnTo>
                  <a:pt x="0" y="0"/>
                </a:lnTo>
                <a:close/>
              </a:path>
            </a:pathLst>
          </a:custGeom>
          <a:blipFill>
            <a:blip r:embed="rId6"/>
            <a:stretch>
              <a:fillRect l="-195857" t="-172811" r="-371018" b="-344083"/>
            </a:stretch>
          </a:blipFill>
          <a:ln w="38100" cap="sq">
            <a:solidFill>
              <a:srgbClr val="C12A2F"/>
            </a:solidFill>
            <a:prstDash val="solid"/>
            <a:miter/>
          </a:ln>
        </p:spPr>
      </p:sp>
      <p:sp>
        <p:nvSpPr>
          <p:cNvPr name="TextBox 22" id="22"/>
          <p:cNvSpPr txBox="true"/>
          <p:nvPr/>
        </p:nvSpPr>
        <p:spPr>
          <a:xfrm rot="0">
            <a:off x="1885436" y="1886834"/>
            <a:ext cx="4537208" cy="1273168"/>
          </a:xfrm>
          <a:prstGeom prst="rect">
            <a:avLst/>
          </a:prstGeom>
        </p:spPr>
        <p:txBody>
          <a:bodyPr anchor="t" rtlCol="false" tIns="0" lIns="0" bIns="0" rIns="0">
            <a:spAutoFit/>
          </a:bodyPr>
          <a:lstStyle/>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Access the Kite Educator Portal</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Complete Test Security Agreement</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Complete Training</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Schedule Testlets </a:t>
            </a:r>
          </a:p>
        </p:txBody>
      </p:sp>
      <p:sp>
        <p:nvSpPr>
          <p:cNvPr name="TextBox 23" id="23"/>
          <p:cNvSpPr txBox="true"/>
          <p:nvPr/>
        </p:nvSpPr>
        <p:spPr>
          <a:xfrm rot="0">
            <a:off x="1885436" y="3967999"/>
            <a:ext cx="5982728" cy="776962"/>
          </a:xfrm>
          <a:prstGeom prst="rect">
            <a:avLst/>
          </a:prstGeom>
        </p:spPr>
        <p:txBody>
          <a:bodyPr anchor="t" rtlCol="false" tIns="0" lIns="0" bIns="0" rIns="0">
            <a:spAutoFit/>
          </a:bodyPr>
          <a:lstStyle/>
          <a:p>
            <a:pPr algn="l" marL="432382" indent="-216191" lvl="1">
              <a:lnSpc>
                <a:spcPts val="2002"/>
              </a:lnSpc>
              <a:buFont typeface="Arial"/>
              <a:buChar char="•"/>
            </a:pPr>
            <a:r>
              <a:rPr lang="en-US" sz="2002">
                <a:solidFill>
                  <a:srgbClr val="222222"/>
                </a:solidFill>
                <a:latin typeface="Roboto Condensed"/>
                <a:ea typeface="Roboto Condensed"/>
                <a:cs typeface="Roboto Condensed"/>
                <a:sym typeface="Roboto Condensed"/>
              </a:rPr>
              <a:t>Administer Testlets</a:t>
            </a:r>
          </a:p>
          <a:p>
            <a:pPr algn="l" marL="432382" indent="-216191" lvl="1">
              <a:lnSpc>
                <a:spcPts val="2002"/>
              </a:lnSpc>
              <a:buFont typeface="Arial"/>
              <a:buChar char="•"/>
            </a:pPr>
            <a:r>
              <a:rPr lang="en-US" sz="2002">
                <a:solidFill>
                  <a:srgbClr val="222222"/>
                </a:solidFill>
                <a:latin typeface="Roboto Condensed"/>
                <a:ea typeface="Roboto Condensed"/>
                <a:cs typeface="Roboto Condensed"/>
                <a:sym typeface="Roboto Condensed"/>
              </a:rPr>
              <a:t>Monitor Testlet Completion</a:t>
            </a:r>
          </a:p>
          <a:p>
            <a:pPr algn="l" marL="432382" indent="-216191" lvl="1">
              <a:lnSpc>
                <a:spcPts val="2002"/>
              </a:lnSpc>
              <a:buFont typeface="Arial"/>
              <a:buChar char="•"/>
            </a:pPr>
            <a:r>
              <a:rPr lang="en-US" sz="2002">
                <a:solidFill>
                  <a:srgbClr val="222222"/>
                </a:solidFill>
                <a:latin typeface="Roboto Condensed"/>
                <a:ea typeface="Roboto Condensed"/>
                <a:cs typeface="Roboto Condensed"/>
                <a:sym typeface="Roboto Condensed"/>
              </a:rPr>
              <a:t>Access &amp; Share Student Score Reports</a:t>
            </a:r>
          </a:p>
        </p:txBody>
      </p:sp>
      <p:sp>
        <p:nvSpPr>
          <p:cNvPr name="Freeform 24" id="24">
            <a:extLst>
              <a:ext uri="{C183D7F6-B498-43B3-948B-1728B52AA6E4}">
                <adec:decorative xmlns:adec="http://schemas.microsoft.com/office/drawing/2017/decorative" val="1"/>
              </a:ext>
            </a:extLst>
          </p:cNvPr>
          <p:cNvSpPr/>
          <p:nvPr/>
        </p:nvSpPr>
        <p:spPr>
          <a:xfrm flipH="false" flipV="false" rot="0">
            <a:off x="8947483" y="6501021"/>
            <a:ext cx="806117" cy="814179"/>
          </a:xfrm>
          <a:custGeom>
            <a:avLst/>
            <a:gdLst/>
            <a:ahLst/>
            <a:cxnLst/>
            <a:rect r="r" b="b" t="t" l="l"/>
            <a:pathLst>
              <a:path h="814179" w="806117">
                <a:moveTo>
                  <a:pt x="0" y="0"/>
                </a:moveTo>
                <a:lnTo>
                  <a:pt x="806117" y="0"/>
                </a:lnTo>
                <a:lnTo>
                  <a:pt x="806117" y="814179"/>
                </a:lnTo>
                <a:lnTo>
                  <a:pt x="0" y="814179"/>
                </a:lnTo>
                <a:lnTo>
                  <a:pt x="0" y="0"/>
                </a:lnTo>
                <a:close/>
              </a:path>
            </a:pathLst>
          </a:custGeom>
          <a:blipFill>
            <a:blip r:embed="rId7"/>
            <a:stretch>
              <a:fillRect l="0" t="0" r="0" b="0"/>
            </a:stretch>
          </a:blipFill>
        </p:spPr>
      </p:sp>
      <p:sp>
        <p:nvSpPr>
          <p:cNvPr name="TextBox 25" id="25"/>
          <p:cNvSpPr txBox="true"/>
          <p:nvPr/>
        </p:nvSpPr>
        <p:spPr>
          <a:xfrm rot="0">
            <a:off x="5867538" y="1886834"/>
            <a:ext cx="4537208" cy="1273168"/>
          </a:xfrm>
          <a:prstGeom prst="rect">
            <a:avLst/>
          </a:prstGeom>
        </p:spPr>
        <p:txBody>
          <a:bodyPr anchor="t" rtlCol="false" tIns="0" lIns="0" bIns="0" rIns="0">
            <a:spAutoFit/>
          </a:bodyPr>
          <a:lstStyle/>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Verify Student Rosters &amp; PNPs</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Print Student Tickets &amp; DACs</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Administer Practice Tests</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Prepare Students to Test</a:t>
            </a:r>
          </a:p>
        </p:txBody>
      </p:sp>
      <p:sp>
        <p:nvSpPr>
          <p:cNvPr name="TextBox 26" id="26"/>
          <p:cNvSpPr txBox="true"/>
          <p:nvPr/>
        </p:nvSpPr>
        <p:spPr>
          <a:xfrm rot="0">
            <a:off x="1885436" y="5761287"/>
            <a:ext cx="4604175" cy="1273158"/>
          </a:xfrm>
          <a:prstGeom prst="rect">
            <a:avLst/>
          </a:prstGeom>
        </p:spPr>
        <p:txBody>
          <a:bodyPr anchor="t" rtlCol="false" tIns="0" lIns="0" bIns="0" rIns="0">
            <a:spAutoFit/>
          </a:bodyPr>
          <a:lstStyle/>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Access &amp; Share Student Score Reports</a:t>
            </a:r>
          </a:p>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Reflect on the successes and challenges of administration</a:t>
            </a:r>
          </a:p>
          <a:p>
            <a:pPr algn="l">
              <a:lnSpc>
                <a:spcPts val="2503"/>
              </a:lnSpc>
            </a:pP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TextBox 14" id="14"/>
          <p:cNvSpPr txBox="true"/>
          <p:nvPr/>
        </p:nvSpPr>
        <p:spPr>
          <a:xfrm rot="0">
            <a:off x="-55231" y="236842"/>
            <a:ext cx="6997916" cy="490856"/>
          </a:xfrm>
          <a:prstGeom prst="rect">
            <a:avLst/>
          </a:prstGeom>
        </p:spPr>
        <p:txBody>
          <a:bodyPr anchor="t" rtlCol="false" tIns="0" lIns="0" bIns="0" rIns="0">
            <a:spAutoFit/>
          </a:bodyPr>
          <a:lstStyle/>
          <a:p>
            <a:pPr algn="ctr">
              <a:lnSpc>
                <a:spcPts val="3919"/>
              </a:lnSpc>
            </a:pPr>
            <a:r>
              <a:rPr lang="en-US" sz="2799">
                <a:solidFill>
                  <a:srgbClr val="FFFFFF"/>
                </a:solidFill>
                <a:latin typeface="Glacial Indifference"/>
                <a:ea typeface="Glacial Indifference"/>
                <a:cs typeface="Glacial Indifference"/>
                <a:sym typeface="Glacial Indifference"/>
              </a:rPr>
              <a:t>ACCESS THE KITE EDUCATOR PORTAL</a:t>
            </a:r>
          </a:p>
        </p:txBody>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14</a:t>
            </a:r>
          </a:p>
        </p:txBody>
      </p:sp>
      <p:sp>
        <p:nvSpPr>
          <p:cNvPr name="Freeform 16" id="16">
            <a:extLst>
              <a:ext uri="{C183D7F6-B498-43B3-948B-1728B52AA6E4}">
                <adec:decorative xmlns:adec="http://schemas.microsoft.com/office/drawing/2017/decorative" val="1"/>
              </a:ext>
            </a:extLst>
          </p:cNvPr>
          <p:cNvSpPr/>
          <p:nvPr/>
        </p:nvSpPr>
        <p:spPr>
          <a:xfrm flipH="false" flipV="false" rot="0">
            <a:off x="8947483" y="6501021"/>
            <a:ext cx="806117" cy="814179"/>
          </a:xfrm>
          <a:custGeom>
            <a:avLst/>
            <a:gdLst/>
            <a:ahLst/>
            <a:cxnLst/>
            <a:rect r="r" b="b" t="t" l="l"/>
            <a:pathLst>
              <a:path h="814179" w="806117">
                <a:moveTo>
                  <a:pt x="0" y="0"/>
                </a:moveTo>
                <a:lnTo>
                  <a:pt x="806117" y="0"/>
                </a:lnTo>
                <a:lnTo>
                  <a:pt x="806117" y="814179"/>
                </a:lnTo>
                <a:lnTo>
                  <a:pt x="0" y="814179"/>
                </a:lnTo>
                <a:lnTo>
                  <a:pt x="0" y="0"/>
                </a:lnTo>
                <a:close/>
              </a:path>
            </a:pathLst>
          </a:custGeom>
          <a:blipFill>
            <a:blip r:embed="rId4"/>
            <a:stretch>
              <a:fillRect l="0" t="0" r="0" b="0"/>
            </a:stretch>
          </a:blipFill>
        </p:spPr>
      </p:sp>
      <p:sp>
        <p:nvSpPr>
          <p:cNvPr name="Freeform 17" id="17" descr="image of the MAST portal"/>
          <p:cNvSpPr/>
          <p:nvPr/>
        </p:nvSpPr>
        <p:spPr>
          <a:xfrm flipH="false" flipV="false" rot="0">
            <a:off x="2346207" y="979186"/>
            <a:ext cx="3758693" cy="5683001"/>
          </a:xfrm>
          <a:custGeom>
            <a:avLst/>
            <a:gdLst/>
            <a:ahLst/>
            <a:cxnLst/>
            <a:rect r="r" b="b" t="t" l="l"/>
            <a:pathLst>
              <a:path h="5683001" w="3758693">
                <a:moveTo>
                  <a:pt x="0" y="0"/>
                </a:moveTo>
                <a:lnTo>
                  <a:pt x="3758693" y="0"/>
                </a:lnTo>
                <a:lnTo>
                  <a:pt x="3758693" y="5683001"/>
                </a:lnTo>
                <a:lnTo>
                  <a:pt x="0" y="5683001"/>
                </a:lnTo>
                <a:lnTo>
                  <a:pt x="0" y="0"/>
                </a:lnTo>
                <a:close/>
              </a:path>
            </a:pathLst>
          </a:custGeom>
          <a:blipFill>
            <a:blip r:embed="rId5"/>
            <a:stretch>
              <a:fillRect l="0" t="0" r="0" b="-15743"/>
            </a:stretch>
          </a:blipFill>
        </p:spPr>
      </p:sp>
      <p:grpSp>
        <p:nvGrpSpPr>
          <p:cNvPr name="Group 18" id="18"/>
          <p:cNvGrpSpPr/>
          <p:nvPr/>
        </p:nvGrpSpPr>
        <p:grpSpPr>
          <a:xfrm rot="0">
            <a:off x="0" y="5399501"/>
            <a:ext cx="2462885" cy="2039396"/>
            <a:chOff x="0" y="0"/>
            <a:chExt cx="981581" cy="812800"/>
          </a:xfrm>
        </p:grpSpPr>
        <p:sp>
          <p:nvSpPr>
            <p:cNvPr name="Freeform 19" id="19">
              <a:extLst>
                <a:ext uri="{C183D7F6-B498-43B3-948B-1728B52AA6E4}">
                  <adec:decorative xmlns:adec="http://schemas.microsoft.com/office/drawing/2017/decorative" val="1"/>
                </a:ext>
              </a:extLst>
            </p:cNvPr>
            <p:cNvSpPr/>
            <p:nvPr/>
          </p:nvSpPr>
          <p:spPr>
            <a:xfrm flipH="false" flipV="false" rot="0">
              <a:off x="0" y="0"/>
              <a:ext cx="981581" cy="812800"/>
            </a:xfrm>
            <a:custGeom>
              <a:avLst/>
              <a:gdLst/>
              <a:ahLst/>
              <a:cxnLst/>
              <a:rect r="r" b="b" t="t" l="l"/>
              <a:pathLst>
                <a:path h="812800" w="981581">
                  <a:moveTo>
                    <a:pt x="981581" y="406400"/>
                  </a:moveTo>
                  <a:lnTo>
                    <a:pt x="575181" y="0"/>
                  </a:lnTo>
                  <a:lnTo>
                    <a:pt x="575181" y="203200"/>
                  </a:lnTo>
                  <a:lnTo>
                    <a:pt x="0" y="203200"/>
                  </a:lnTo>
                  <a:lnTo>
                    <a:pt x="0" y="609600"/>
                  </a:lnTo>
                  <a:lnTo>
                    <a:pt x="575181" y="609600"/>
                  </a:lnTo>
                  <a:lnTo>
                    <a:pt x="575181" y="812800"/>
                  </a:lnTo>
                  <a:lnTo>
                    <a:pt x="981581" y="406400"/>
                  </a:lnTo>
                  <a:close/>
                </a:path>
              </a:pathLst>
            </a:custGeom>
            <a:solidFill>
              <a:srgbClr val="B5D5EB"/>
            </a:solidFill>
          </p:spPr>
        </p:sp>
        <p:sp>
          <p:nvSpPr>
            <p:cNvPr name="TextBox 20" id="20"/>
            <p:cNvSpPr txBox="true"/>
            <p:nvPr/>
          </p:nvSpPr>
          <p:spPr>
            <a:xfrm>
              <a:off x="0" y="174625"/>
              <a:ext cx="879981" cy="434975"/>
            </a:xfrm>
            <a:prstGeom prst="rect">
              <a:avLst/>
            </a:prstGeom>
          </p:spPr>
          <p:txBody>
            <a:bodyPr anchor="ctr" rtlCol="false" tIns="47208" lIns="47208" bIns="47208" rIns="47208"/>
            <a:lstStyle/>
            <a:p>
              <a:pPr algn="ctr">
                <a:lnSpc>
                  <a:spcPts val="2366"/>
                </a:lnSpc>
              </a:pPr>
              <a:r>
                <a:rPr lang="en-US" b="true" sz="1690">
                  <a:solidFill>
                    <a:srgbClr val="222222"/>
                  </a:solidFill>
                  <a:latin typeface="Glacial Indifference Bold"/>
                  <a:ea typeface="Glacial Indifference Bold"/>
                  <a:cs typeface="Glacial Indifference Bold"/>
                  <a:sym typeface="Glacial Indifference Bold"/>
                </a:rPr>
                <a:t>Kite Educator Portal</a:t>
              </a:r>
            </a:p>
          </p:txBody>
        </p:sp>
      </p:grpSp>
      <p:sp>
        <p:nvSpPr>
          <p:cNvPr name="Freeform 21" id="21">
            <a:extLst>
              <a:ext uri="{C183D7F6-B498-43B3-948B-1728B52AA6E4}">
                <adec:decorative xmlns:adec="http://schemas.microsoft.com/office/drawing/2017/decorative" val="1"/>
              </a:ext>
            </a:extLst>
          </p:cNvPr>
          <p:cNvSpPr/>
          <p:nvPr/>
        </p:nvSpPr>
        <p:spPr>
          <a:xfrm flipH="false" flipV="false" rot="0">
            <a:off x="5976914" y="515608"/>
            <a:ext cx="3861153" cy="3320331"/>
          </a:xfrm>
          <a:custGeom>
            <a:avLst/>
            <a:gdLst/>
            <a:ahLst/>
            <a:cxnLst/>
            <a:rect r="r" b="b" t="t" l="l"/>
            <a:pathLst>
              <a:path h="3320331" w="3861153">
                <a:moveTo>
                  <a:pt x="0" y="0"/>
                </a:moveTo>
                <a:lnTo>
                  <a:pt x="3861154" y="0"/>
                </a:lnTo>
                <a:lnTo>
                  <a:pt x="3861154" y="3320331"/>
                </a:lnTo>
                <a:lnTo>
                  <a:pt x="0" y="3320331"/>
                </a:lnTo>
                <a:lnTo>
                  <a:pt x="0" y="0"/>
                </a:lnTo>
                <a:close/>
              </a:path>
            </a:pathLst>
          </a:custGeom>
          <a:blipFill>
            <a:blip r:embed="rId6">
              <a:extLst>
                <a:ext uri="{96DAC541-7B7A-43D3-8B79-37D633B846F1}">
                  <asvg:svgBlip xmlns:asvg="http://schemas.microsoft.com/office/drawing/2016/SVG/main" r:embed="rId7"/>
                </a:ext>
              </a:extLst>
            </a:blip>
            <a:stretch>
              <a:fillRect l="-9614" t="0" r="-9614" b="0"/>
            </a:stretch>
          </a:blipFill>
        </p:spPr>
      </p:sp>
      <p:sp>
        <p:nvSpPr>
          <p:cNvPr name="TextBox 22" id="22"/>
          <p:cNvSpPr txBox="true"/>
          <p:nvPr/>
        </p:nvSpPr>
        <p:spPr>
          <a:xfrm rot="0">
            <a:off x="6643995" y="1592311"/>
            <a:ext cx="2526992" cy="1138350"/>
          </a:xfrm>
          <a:prstGeom prst="rect">
            <a:avLst/>
          </a:prstGeom>
        </p:spPr>
        <p:txBody>
          <a:bodyPr anchor="t" rtlCol="false" tIns="0" lIns="0" bIns="0" rIns="0">
            <a:spAutoFit/>
          </a:bodyPr>
          <a:lstStyle/>
          <a:p>
            <a:pPr algn="ctr">
              <a:lnSpc>
                <a:spcPts val="1831"/>
              </a:lnSpc>
            </a:pPr>
            <a:r>
              <a:rPr lang="en-US" sz="1308">
                <a:solidFill>
                  <a:srgbClr val="000000"/>
                </a:solidFill>
                <a:latin typeface="Glacial Indifference"/>
                <a:ea typeface="Glacial Indifference"/>
                <a:cs typeface="Glacial Indifference"/>
                <a:sym typeface="Glacial Indifference"/>
              </a:rPr>
              <a:t>Access the Kite Educator Portal through the MAST Portal.</a:t>
            </a:r>
          </a:p>
          <a:p>
            <a:pPr algn="ctr">
              <a:lnSpc>
                <a:spcPts val="1831"/>
              </a:lnSpc>
            </a:pPr>
            <a:r>
              <a:rPr lang="en-US" sz="1308">
                <a:solidFill>
                  <a:srgbClr val="000000"/>
                </a:solidFill>
                <a:latin typeface="Glacial Indifference"/>
                <a:ea typeface="Glacial Indifference"/>
                <a:cs typeface="Glacial Indifference"/>
                <a:sym typeface="Glacial Indifference"/>
              </a:rPr>
              <a:t>Googling “Kite” and selecting from the search results may bring you to a different state’s portal</a:t>
            </a:r>
          </a:p>
        </p:txBody>
      </p:sp>
      <p:sp>
        <p:nvSpPr>
          <p:cNvPr name="TextBox 23" id="23"/>
          <p:cNvSpPr txBox="true"/>
          <p:nvPr/>
        </p:nvSpPr>
        <p:spPr>
          <a:xfrm rot="0">
            <a:off x="6256093" y="3913718"/>
            <a:ext cx="3302796" cy="2203503"/>
          </a:xfrm>
          <a:prstGeom prst="rect">
            <a:avLst/>
          </a:prstGeom>
        </p:spPr>
        <p:txBody>
          <a:bodyPr anchor="t" rtlCol="false" tIns="0" lIns="0" bIns="0" rIns="0">
            <a:spAutoFit/>
          </a:bodyPr>
          <a:lstStyle/>
          <a:p>
            <a:pPr algn="l">
              <a:lnSpc>
                <a:spcPts val="2523"/>
              </a:lnSpc>
            </a:pPr>
            <a:r>
              <a:rPr lang="en-US" sz="1802" b="true">
                <a:solidFill>
                  <a:srgbClr val="253439"/>
                </a:solidFill>
                <a:latin typeface="Glacial Indifference Bold"/>
                <a:ea typeface="Glacial Indifference Bold"/>
                <a:cs typeface="Glacial Indifference Bold"/>
                <a:sym typeface="Glacial Indifference Bold"/>
              </a:rPr>
              <a:t>Confirm proper access to the Kite Educator Portal</a:t>
            </a:r>
          </a:p>
          <a:p>
            <a:pPr algn="l">
              <a:lnSpc>
                <a:spcPts val="2523"/>
              </a:lnSpc>
              <a:spcBef>
                <a:spcPct val="0"/>
              </a:spcBef>
            </a:pPr>
            <a:r>
              <a:rPr lang="en-US" sz="1802">
                <a:solidFill>
                  <a:srgbClr val="253439"/>
                </a:solidFill>
                <a:latin typeface="Glacial Indifference"/>
                <a:ea typeface="Glacial Indifference"/>
                <a:cs typeface="Glacial Indifference"/>
                <a:sym typeface="Glacial Indifference"/>
              </a:rPr>
              <a:t>WHY? The Kite Educator Portal is where educators agree to the MAST Test Security Agreement and verify preparations are in place for testing.</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15</a:t>
            </a:r>
          </a:p>
        </p:txBody>
      </p:sp>
      <p:sp>
        <p:nvSpPr>
          <p:cNvPr name="TextBox 13" id="13"/>
          <p:cNvSpPr txBox="true"/>
          <p:nvPr/>
        </p:nvSpPr>
        <p:spPr>
          <a:xfrm rot="0">
            <a:off x="1204200" y="1157160"/>
            <a:ext cx="8001768" cy="5326380"/>
          </a:xfrm>
          <a:prstGeom prst="rect">
            <a:avLst/>
          </a:prstGeom>
        </p:spPr>
        <p:txBody>
          <a:bodyPr anchor="t" rtlCol="false" tIns="0" lIns="0" bIns="0" rIns="0">
            <a:spAutoFit/>
          </a:bodyPr>
          <a:lstStyle/>
          <a:p>
            <a:pPr algn="l">
              <a:lnSpc>
                <a:spcPts val="4409"/>
              </a:lnSpc>
            </a:pPr>
            <a:r>
              <a:rPr lang="en-US" sz="2999">
                <a:solidFill>
                  <a:srgbClr val="000000"/>
                </a:solidFill>
                <a:latin typeface="Glacial Indifference"/>
                <a:ea typeface="Glacial Indifference"/>
                <a:cs typeface="Glacial Indifference"/>
                <a:sym typeface="Glacial Indifference"/>
              </a:rPr>
              <a:t>Things to remember:</a:t>
            </a:r>
          </a:p>
          <a:p>
            <a:pPr algn="l" marL="647695" indent="-323848" lvl="1">
              <a:lnSpc>
                <a:spcPts val="4409"/>
              </a:lnSpc>
              <a:buFont typeface="Arial"/>
              <a:buChar char="•"/>
            </a:pPr>
            <a:r>
              <a:rPr lang="en-US" sz="2999">
                <a:solidFill>
                  <a:srgbClr val="000000"/>
                </a:solidFill>
                <a:latin typeface="Glacial Indifference"/>
                <a:ea typeface="Glacial Indifference"/>
                <a:cs typeface="Glacial Indifference"/>
                <a:sym typeface="Glacial Indifference"/>
              </a:rPr>
              <a:t>The activation email will be sent to your district registered email address.</a:t>
            </a:r>
          </a:p>
          <a:p>
            <a:pPr algn="l" marL="647695" indent="-323848" lvl="1">
              <a:lnSpc>
                <a:spcPts val="4409"/>
              </a:lnSpc>
              <a:buFont typeface="Arial"/>
              <a:buChar char="•"/>
            </a:pPr>
            <a:r>
              <a:rPr lang="en-US" sz="2999">
                <a:solidFill>
                  <a:srgbClr val="000000"/>
                </a:solidFill>
                <a:latin typeface="Glacial Indifference"/>
                <a:ea typeface="Glacial Indifference"/>
                <a:cs typeface="Glacial Indifference"/>
                <a:sym typeface="Glacial Indifference"/>
              </a:rPr>
              <a:t>Be sure to check junk/spam in case email is rerouted.</a:t>
            </a:r>
          </a:p>
          <a:p>
            <a:pPr algn="l" marL="647695" indent="-323848" lvl="1">
              <a:lnSpc>
                <a:spcPts val="4409"/>
              </a:lnSpc>
              <a:buFont typeface="Arial"/>
              <a:buChar char="•"/>
            </a:pPr>
            <a:r>
              <a:rPr lang="en-US" sz="2999">
                <a:solidFill>
                  <a:srgbClr val="000000"/>
                </a:solidFill>
                <a:latin typeface="Glacial Indifference"/>
                <a:ea typeface="Glacial Indifference"/>
                <a:cs typeface="Glacial Indifference"/>
                <a:sym typeface="Glacial Indifference"/>
              </a:rPr>
              <a:t>Be sure to bookmark and use the </a:t>
            </a:r>
            <a:r>
              <a:rPr lang="en-US" sz="2999" i="true">
                <a:solidFill>
                  <a:srgbClr val="000000"/>
                </a:solidFill>
                <a:latin typeface="Glacial Indifference Italics"/>
                <a:ea typeface="Glacial Indifference Italics"/>
                <a:cs typeface="Glacial Indifference Italics"/>
                <a:sym typeface="Glacial Indifference Italics"/>
              </a:rPr>
              <a:t>unique </a:t>
            </a:r>
            <a:r>
              <a:rPr lang="en-US" sz="2999">
                <a:solidFill>
                  <a:srgbClr val="000000"/>
                </a:solidFill>
                <a:latin typeface="Glacial Indifference"/>
                <a:ea typeface="Glacial Indifference"/>
                <a:cs typeface="Glacial Indifference"/>
                <a:sym typeface="Glacial Indifference"/>
              </a:rPr>
              <a:t>Montana Kite URL: </a:t>
            </a:r>
          </a:p>
          <a:p>
            <a:pPr algn="l" marL="863601" indent="-287867" lvl="2">
              <a:lnSpc>
                <a:spcPts val="2940"/>
              </a:lnSpc>
              <a:buFont typeface="Arial"/>
              <a:buChar char="⚬"/>
            </a:pPr>
            <a:r>
              <a:rPr lang="en-US" sz="2000" u="sng">
                <a:solidFill>
                  <a:srgbClr val="000000"/>
                </a:solidFill>
                <a:latin typeface="Glacial Indifference"/>
                <a:ea typeface="Glacial Indifference"/>
                <a:cs typeface="Glacial Indifference"/>
                <a:sym typeface="Glacial Indifference"/>
                <a:hlinkClick r:id="rId5" tooltip="https://educator-testlet.kiteaai.org/AART/logIn.htm"/>
              </a:rPr>
              <a:t>https://educator-testlet.kiteaai.org/AART/logIn.htm</a:t>
            </a:r>
          </a:p>
          <a:p>
            <a:pPr algn="l" marL="647700" indent="-323850" lvl="1">
              <a:lnSpc>
                <a:spcPts val="4410"/>
              </a:lnSpc>
              <a:buFont typeface="Arial"/>
              <a:buChar char="•"/>
            </a:pPr>
            <a:r>
              <a:rPr lang="en-US" sz="3000">
                <a:solidFill>
                  <a:srgbClr val="000000"/>
                </a:solidFill>
                <a:latin typeface="Glacial Indifference"/>
                <a:ea typeface="Glacial Indifference"/>
                <a:cs typeface="Glacial Indifference"/>
                <a:sym typeface="Glacial Indifference"/>
              </a:rPr>
              <a:t>Use your full district email address as the username when logging in.</a:t>
            </a:r>
          </a:p>
        </p:txBody>
      </p:sp>
      <p:grpSp>
        <p:nvGrpSpPr>
          <p:cNvPr name="Group 14" id="14"/>
          <p:cNvGrpSpPr/>
          <p:nvPr/>
        </p:nvGrpSpPr>
        <p:grpSpPr>
          <a:xfrm rot="0">
            <a:off x="367640" y="154666"/>
            <a:ext cx="6121971" cy="721883"/>
            <a:chOff x="0" y="0"/>
            <a:chExt cx="2267397" cy="267364"/>
          </a:xfrm>
        </p:grpSpPr>
        <p:sp>
          <p:nvSpPr>
            <p:cNvPr name="Freeform 15" id="15">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6" id="16"/>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sp>
        <p:nvSpPr>
          <p:cNvPr name="TextBox 17" id="17"/>
          <p:cNvSpPr txBox="true"/>
          <p:nvPr/>
        </p:nvSpPr>
        <p:spPr>
          <a:xfrm rot="0">
            <a:off x="-55231" y="236842"/>
            <a:ext cx="6997916" cy="490856"/>
          </a:xfrm>
          <a:prstGeom prst="rect">
            <a:avLst/>
          </a:prstGeom>
        </p:spPr>
        <p:txBody>
          <a:bodyPr anchor="t" rtlCol="false" tIns="0" lIns="0" bIns="0" rIns="0">
            <a:spAutoFit/>
          </a:bodyPr>
          <a:lstStyle/>
          <a:p>
            <a:pPr algn="ctr">
              <a:lnSpc>
                <a:spcPts val="3919"/>
              </a:lnSpc>
            </a:pPr>
            <a:r>
              <a:rPr lang="en-US" sz="2799">
                <a:solidFill>
                  <a:srgbClr val="FFFFFF"/>
                </a:solidFill>
                <a:latin typeface="Glacial Indifference"/>
                <a:ea typeface="Glacial Indifference"/>
                <a:cs typeface="Glacial Indifference"/>
                <a:sym typeface="Glacial Indifference"/>
              </a:rPr>
              <a:t>ACCESS THE KITE EDUCATOR PORTAL</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KITE EDUCATOR PORTAL</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16</a:t>
            </a:r>
          </a:p>
        </p:txBody>
      </p:sp>
      <p:sp>
        <p:nvSpPr>
          <p:cNvPr name="Freeform 17" id="17" descr="image of the Kite Educator Portal homepage"/>
          <p:cNvSpPr/>
          <p:nvPr/>
        </p:nvSpPr>
        <p:spPr>
          <a:xfrm flipH="false" flipV="false" rot="0">
            <a:off x="731520" y="876549"/>
            <a:ext cx="8583343" cy="3987333"/>
          </a:xfrm>
          <a:custGeom>
            <a:avLst/>
            <a:gdLst/>
            <a:ahLst/>
            <a:cxnLst/>
            <a:rect r="r" b="b" t="t" l="l"/>
            <a:pathLst>
              <a:path h="3987333" w="8583343">
                <a:moveTo>
                  <a:pt x="0" y="0"/>
                </a:moveTo>
                <a:lnTo>
                  <a:pt x="8583343" y="0"/>
                </a:lnTo>
                <a:lnTo>
                  <a:pt x="8583343" y="3987333"/>
                </a:lnTo>
                <a:lnTo>
                  <a:pt x="0" y="3987333"/>
                </a:lnTo>
                <a:lnTo>
                  <a:pt x="0" y="0"/>
                </a:lnTo>
                <a:close/>
              </a:path>
            </a:pathLst>
          </a:custGeom>
          <a:blipFill>
            <a:blip r:embed="rId5"/>
            <a:stretch>
              <a:fillRect l="0" t="0" r="0" b="-26706"/>
            </a:stretch>
          </a:blipFill>
        </p:spPr>
      </p:sp>
      <p:sp>
        <p:nvSpPr>
          <p:cNvPr name="Freeform 18" id="18" descr="image of changing password within Kite Educator Portal"/>
          <p:cNvSpPr/>
          <p:nvPr/>
        </p:nvSpPr>
        <p:spPr>
          <a:xfrm flipH="false" flipV="false" rot="0">
            <a:off x="1785071" y="2611386"/>
            <a:ext cx="6201963" cy="2160449"/>
          </a:xfrm>
          <a:custGeom>
            <a:avLst/>
            <a:gdLst/>
            <a:ahLst/>
            <a:cxnLst/>
            <a:rect r="r" b="b" t="t" l="l"/>
            <a:pathLst>
              <a:path h="2160449" w="6201963">
                <a:moveTo>
                  <a:pt x="0" y="0"/>
                </a:moveTo>
                <a:lnTo>
                  <a:pt x="6201963" y="0"/>
                </a:lnTo>
                <a:lnTo>
                  <a:pt x="6201963" y="2160449"/>
                </a:lnTo>
                <a:lnTo>
                  <a:pt x="0" y="2160449"/>
                </a:lnTo>
                <a:lnTo>
                  <a:pt x="0" y="0"/>
                </a:lnTo>
                <a:close/>
              </a:path>
            </a:pathLst>
          </a:custGeom>
          <a:blipFill>
            <a:blip r:embed="rId6"/>
            <a:stretch>
              <a:fillRect l="0" t="0" r="0" b="-35998"/>
            </a:stretch>
          </a:blipFill>
          <a:ln w="38100" cap="sq">
            <a:solidFill>
              <a:srgbClr val="C12A2F"/>
            </a:solidFill>
            <a:prstDash val="solid"/>
            <a:miter/>
          </a:ln>
        </p:spPr>
      </p:sp>
      <p:sp>
        <p:nvSpPr>
          <p:cNvPr name="AutoShape 19" id="19">
            <a:extLst>
              <a:ext uri="{C183D7F6-B498-43B3-948B-1728B52AA6E4}">
                <adec:decorative xmlns:adec="http://schemas.microsoft.com/office/drawing/2017/decorative" val="1"/>
              </a:ext>
            </a:extLst>
          </p:cNvPr>
          <p:cNvSpPr/>
          <p:nvPr/>
        </p:nvSpPr>
        <p:spPr>
          <a:xfrm flipV="true">
            <a:off x="6997916" y="1946507"/>
            <a:ext cx="1266226" cy="1211362"/>
          </a:xfrm>
          <a:prstGeom prst="line">
            <a:avLst/>
          </a:prstGeom>
          <a:ln cap="flat" w="142875">
            <a:solidFill>
              <a:srgbClr val="C12A2F"/>
            </a:solidFill>
            <a:prstDash val="solid"/>
            <a:headEnd type="triangle" len="med" w="lg"/>
            <a:tailEnd type="none" len="sm" w="sm"/>
          </a:ln>
        </p:spPr>
      </p:sp>
      <p:sp>
        <p:nvSpPr>
          <p:cNvPr name="TextBox 20" id="20"/>
          <p:cNvSpPr txBox="true"/>
          <p:nvPr/>
        </p:nvSpPr>
        <p:spPr>
          <a:xfrm rot="0">
            <a:off x="1772227" y="3948890"/>
            <a:ext cx="6227651" cy="576184"/>
          </a:xfrm>
          <a:prstGeom prst="rect">
            <a:avLst/>
          </a:prstGeom>
        </p:spPr>
        <p:txBody>
          <a:bodyPr anchor="t" rtlCol="false" tIns="0" lIns="0" bIns="0" rIns="0">
            <a:spAutoFit/>
          </a:bodyPr>
          <a:lstStyle/>
          <a:p>
            <a:pPr algn="ctr">
              <a:lnSpc>
                <a:spcPts val="2366"/>
              </a:lnSpc>
              <a:spcBef>
                <a:spcPct val="0"/>
              </a:spcBef>
            </a:pPr>
            <a:r>
              <a:rPr lang="en-US" b="true" sz="1690" i="true">
                <a:solidFill>
                  <a:srgbClr val="000000"/>
                </a:solidFill>
                <a:latin typeface="Glacial Indifference Bold Italics"/>
                <a:ea typeface="Glacial Indifference Bold Italics"/>
                <a:cs typeface="Glacial Indifference Bold Italics"/>
                <a:sym typeface="Glacial Indifference Bold Italics"/>
              </a:rPr>
              <a:t>Kite passwords must be changed every 180 days. An automated email will notify you of the needed change.  </a:t>
            </a:r>
          </a:p>
        </p:txBody>
      </p:sp>
      <p:sp>
        <p:nvSpPr>
          <p:cNvPr name="TextBox 21" id="21"/>
          <p:cNvSpPr txBox="true"/>
          <p:nvPr/>
        </p:nvSpPr>
        <p:spPr>
          <a:xfrm rot="0">
            <a:off x="1772227" y="5134172"/>
            <a:ext cx="6536612" cy="1768475"/>
          </a:xfrm>
          <a:prstGeom prst="rect">
            <a:avLst/>
          </a:prstGeom>
        </p:spPr>
        <p:txBody>
          <a:bodyPr anchor="t" rtlCol="false" tIns="0" lIns="0" bIns="0" rIns="0">
            <a:spAutoFit/>
          </a:bodyPr>
          <a:lstStyle/>
          <a:p>
            <a:pPr algn="ctr">
              <a:lnSpc>
                <a:spcPts val="2800"/>
              </a:lnSpc>
              <a:spcBef>
                <a:spcPct val="0"/>
              </a:spcBef>
            </a:pPr>
            <a:r>
              <a:rPr lang="en-US" b="true" sz="2000" i="true">
                <a:solidFill>
                  <a:srgbClr val="000000"/>
                </a:solidFill>
                <a:latin typeface="Glacial Indifference Bold Italics"/>
                <a:ea typeface="Glacial Indifference Bold Italics"/>
                <a:cs typeface="Glacial Indifference Bold Italics"/>
                <a:sym typeface="Glacial Indifference Bold Italics"/>
              </a:rPr>
              <a:t>Beginning July 25, 2025, Kite Educator Portal will require multifactor authentication as a way to further protect sensitive data and systems. </a:t>
            </a:r>
            <a:r>
              <a:rPr lang="en-US" sz="2000" i="true">
                <a:solidFill>
                  <a:srgbClr val="000000"/>
                </a:solidFill>
                <a:latin typeface="Glacial Indifference Italics"/>
                <a:ea typeface="Glacial Indifference Italics"/>
                <a:cs typeface="Glacial Indifference Italics"/>
                <a:sym typeface="Glacial Indifference Italics"/>
              </a:rPr>
              <a:t>Staff cell phone numbers can be entered so that users can utilize the cell phone option, if desired.</a:t>
            </a:r>
          </a:p>
        </p:txBody>
      </p:sp>
      <p:sp>
        <p:nvSpPr>
          <p:cNvPr name="Freeform 22" id="22">
            <a:extLst>
              <a:ext uri="{C183D7F6-B498-43B3-948B-1728B52AA6E4}">
                <adec:decorative xmlns:adec="http://schemas.microsoft.com/office/drawing/2017/decorative" val="1"/>
              </a:ext>
            </a:extLst>
          </p:cNvPr>
          <p:cNvSpPr/>
          <p:nvPr/>
        </p:nvSpPr>
        <p:spPr>
          <a:xfrm flipH="false" flipV="false" rot="0">
            <a:off x="265990" y="5269044"/>
            <a:ext cx="1652994" cy="1555880"/>
          </a:xfrm>
          <a:custGeom>
            <a:avLst/>
            <a:gdLst/>
            <a:ahLst/>
            <a:cxnLst/>
            <a:rect r="r" b="b" t="t" l="l"/>
            <a:pathLst>
              <a:path h="1555880" w="1652994">
                <a:moveTo>
                  <a:pt x="0" y="0"/>
                </a:moveTo>
                <a:lnTo>
                  <a:pt x="1652994" y="0"/>
                </a:lnTo>
                <a:lnTo>
                  <a:pt x="1652994" y="1555880"/>
                </a:lnTo>
                <a:lnTo>
                  <a:pt x="0" y="15558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84535" cy="721883"/>
            <a:chOff x="0" y="0"/>
            <a:chExt cx="2290568"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90569" cy="267364"/>
            </a:xfrm>
            <a:custGeom>
              <a:avLst/>
              <a:gdLst/>
              <a:ahLst/>
              <a:cxnLst/>
              <a:rect r="r" b="b" t="t" l="l"/>
              <a:pathLst>
                <a:path h="267364" w="2290569">
                  <a:moveTo>
                    <a:pt x="0" y="0"/>
                  </a:moveTo>
                  <a:lnTo>
                    <a:pt x="2290569" y="0"/>
                  </a:lnTo>
                  <a:lnTo>
                    <a:pt x="2290569" y="267364"/>
                  </a:lnTo>
                  <a:lnTo>
                    <a:pt x="0" y="267364"/>
                  </a:lnTo>
                  <a:close/>
                </a:path>
              </a:pathLst>
            </a:custGeom>
            <a:solidFill>
              <a:srgbClr val="253439"/>
            </a:solidFill>
          </p:spPr>
        </p:sp>
        <p:sp>
          <p:nvSpPr>
            <p:cNvPr name="TextBox 10" id="10"/>
            <p:cNvSpPr txBox="true"/>
            <p:nvPr/>
          </p:nvSpPr>
          <p:spPr>
            <a:xfrm>
              <a:off x="0" y="-28575"/>
              <a:ext cx="2290568"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39051" y="280658"/>
            <a:ext cx="6997916" cy="422275"/>
          </a:xfrm>
          <a:prstGeom prst="rect">
            <a:avLst/>
          </a:prstGeom>
        </p:spPr>
        <p:txBody>
          <a:bodyPr anchor="t" rtlCol="false" tIns="0" lIns="0" bIns="0" rIns="0">
            <a:spAutoFit/>
          </a:bodyPr>
          <a:lstStyle/>
          <a:p>
            <a:pPr algn="ctr">
              <a:lnSpc>
                <a:spcPts val="3499"/>
              </a:lnSpc>
            </a:pPr>
            <a:r>
              <a:rPr lang="en-US" sz="2499">
                <a:solidFill>
                  <a:srgbClr val="FFFFFF"/>
                </a:solidFill>
                <a:latin typeface="Glacial Indifference"/>
                <a:ea typeface="Glacial Indifference"/>
                <a:cs typeface="Glacial Indifference"/>
                <a:sym typeface="Glacial Indifference"/>
              </a:rPr>
              <a:t>COMPLETE THE TEST SECURITY AGREEMENT</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17</a:t>
            </a:r>
          </a:p>
        </p:txBody>
      </p:sp>
      <p:sp>
        <p:nvSpPr>
          <p:cNvPr name="Freeform 17" id="17" descr="image of Kite Educator Portal homepage"/>
          <p:cNvSpPr/>
          <p:nvPr/>
        </p:nvSpPr>
        <p:spPr>
          <a:xfrm flipH="false" flipV="false" rot="0">
            <a:off x="731520" y="1500858"/>
            <a:ext cx="8583343" cy="4562641"/>
          </a:xfrm>
          <a:custGeom>
            <a:avLst/>
            <a:gdLst/>
            <a:ahLst/>
            <a:cxnLst/>
            <a:rect r="r" b="b" t="t" l="l"/>
            <a:pathLst>
              <a:path h="4562641" w="8583343">
                <a:moveTo>
                  <a:pt x="0" y="0"/>
                </a:moveTo>
                <a:lnTo>
                  <a:pt x="8583343" y="0"/>
                </a:lnTo>
                <a:lnTo>
                  <a:pt x="8583343" y="4562642"/>
                </a:lnTo>
                <a:lnTo>
                  <a:pt x="0" y="4562642"/>
                </a:lnTo>
                <a:lnTo>
                  <a:pt x="0" y="0"/>
                </a:lnTo>
                <a:close/>
              </a:path>
            </a:pathLst>
          </a:custGeom>
          <a:blipFill>
            <a:blip r:embed="rId5"/>
            <a:stretch>
              <a:fillRect l="0" t="0" r="0" b="-10730"/>
            </a:stretch>
          </a:blipFill>
        </p:spPr>
      </p:sp>
      <p:sp>
        <p:nvSpPr>
          <p:cNvPr name="Freeform 18" id="18" descr="test security agreement within Kite"/>
          <p:cNvSpPr/>
          <p:nvPr/>
        </p:nvSpPr>
        <p:spPr>
          <a:xfrm flipH="false" flipV="false" rot="0">
            <a:off x="731520" y="4738585"/>
            <a:ext cx="5820655" cy="2479778"/>
          </a:xfrm>
          <a:custGeom>
            <a:avLst/>
            <a:gdLst/>
            <a:ahLst/>
            <a:cxnLst/>
            <a:rect r="r" b="b" t="t" l="l"/>
            <a:pathLst>
              <a:path h="2479778" w="5820655">
                <a:moveTo>
                  <a:pt x="0" y="0"/>
                </a:moveTo>
                <a:lnTo>
                  <a:pt x="5820655" y="0"/>
                </a:lnTo>
                <a:lnTo>
                  <a:pt x="5820655" y="2479777"/>
                </a:lnTo>
                <a:lnTo>
                  <a:pt x="0" y="2479777"/>
                </a:lnTo>
                <a:lnTo>
                  <a:pt x="0" y="0"/>
                </a:lnTo>
                <a:close/>
              </a:path>
            </a:pathLst>
          </a:custGeom>
          <a:blipFill>
            <a:blip r:embed="rId6"/>
            <a:stretch>
              <a:fillRect l="0" t="0" r="0" b="0"/>
            </a:stretch>
          </a:blipFill>
          <a:ln w="38100" cap="sq">
            <a:solidFill>
              <a:srgbClr val="C12A2F"/>
            </a:solidFill>
            <a:prstDash val="solid"/>
            <a:miter/>
          </a:ln>
        </p:spPr>
      </p:sp>
      <p:sp>
        <p:nvSpPr>
          <p:cNvPr name="AutoShape 19" id="19">
            <a:extLst>
              <a:ext uri="{C183D7F6-B498-43B3-948B-1728B52AA6E4}">
                <adec:decorative xmlns:adec="http://schemas.microsoft.com/office/drawing/2017/decorative" val="1"/>
              </a:ext>
            </a:extLst>
          </p:cNvPr>
          <p:cNvSpPr/>
          <p:nvPr/>
        </p:nvSpPr>
        <p:spPr>
          <a:xfrm flipV="true">
            <a:off x="6552175" y="2647017"/>
            <a:ext cx="1711968" cy="2091568"/>
          </a:xfrm>
          <a:prstGeom prst="line">
            <a:avLst/>
          </a:prstGeom>
          <a:ln cap="flat" w="142875">
            <a:solidFill>
              <a:srgbClr val="C12A2F"/>
            </a:solidFill>
            <a:prstDash val="solid"/>
            <a:headEnd type="triangle" len="med" w="lg"/>
            <a:tailEnd type="none" len="sm" w="sm"/>
          </a:ln>
        </p:spPr>
      </p:sp>
      <p:sp>
        <p:nvSpPr>
          <p:cNvPr name="TextBox 20" id="20"/>
          <p:cNvSpPr txBox="true"/>
          <p:nvPr/>
        </p:nvSpPr>
        <p:spPr>
          <a:xfrm rot="0">
            <a:off x="6862760" y="4811740"/>
            <a:ext cx="2623637" cy="1166734"/>
          </a:xfrm>
          <a:prstGeom prst="rect">
            <a:avLst/>
          </a:prstGeom>
        </p:spPr>
        <p:txBody>
          <a:bodyPr anchor="t" rtlCol="false" tIns="0" lIns="0" bIns="0" rIns="0">
            <a:spAutoFit/>
          </a:bodyPr>
          <a:lstStyle/>
          <a:p>
            <a:pPr algn="ctr">
              <a:lnSpc>
                <a:spcPts val="2366"/>
              </a:lnSpc>
            </a:pPr>
            <a:r>
              <a:rPr lang="en-US" sz="1690">
                <a:solidFill>
                  <a:srgbClr val="000000"/>
                </a:solidFill>
                <a:latin typeface="Glacial Indifference"/>
                <a:ea typeface="Glacial Indifference"/>
                <a:cs typeface="Glacial Indifference"/>
                <a:sym typeface="Glacial Indifference"/>
              </a:rPr>
              <a:t>Each year you must agree to the Security Agreement. </a:t>
            </a:r>
          </a:p>
          <a:p>
            <a:pPr algn="ctr">
              <a:lnSpc>
                <a:spcPts val="2366"/>
              </a:lnSpc>
              <a:spcBef>
                <a:spcPct val="0"/>
              </a:spcBef>
            </a:pPr>
            <a:r>
              <a:rPr lang="en-US" sz="1690">
                <a:solidFill>
                  <a:srgbClr val="000000"/>
                </a:solidFill>
                <a:latin typeface="Glacial Indifference"/>
                <a:ea typeface="Glacial Indifference"/>
                <a:cs typeface="Glacial Indifference"/>
                <a:sym typeface="Glacial Indifference"/>
              </a:rPr>
              <a:t>It will appear automatically each year.</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5" id="15" descr="image of MAST training and install link document">
            <a:hlinkClick r:id="rId6" tooltip="https://opi.mt.gov/LinkClick.aspx?fileticket=Ug1mcBx9Hcs%3d&amp;portalid=182"/>
          </p:cNvPr>
          <p:cNvSpPr/>
          <p:nvPr/>
        </p:nvSpPr>
        <p:spPr>
          <a:xfrm flipH="false" flipV="false" rot="0">
            <a:off x="2690006" y="1397348"/>
            <a:ext cx="5653938" cy="5843863"/>
          </a:xfrm>
          <a:custGeom>
            <a:avLst/>
            <a:gdLst/>
            <a:ahLst/>
            <a:cxnLst/>
            <a:rect r="r" b="b" t="t" l="l"/>
            <a:pathLst>
              <a:path h="5843863" w="5653938">
                <a:moveTo>
                  <a:pt x="0" y="0"/>
                </a:moveTo>
                <a:lnTo>
                  <a:pt x="5653938" y="0"/>
                </a:lnTo>
                <a:lnTo>
                  <a:pt x="5653938" y="5843863"/>
                </a:lnTo>
                <a:lnTo>
                  <a:pt x="0" y="5843863"/>
                </a:lnTo>
                <a:lnTo>
                  <a:pt x="0" y="0"/>
                </a:lnTo>
                <a:close/>
              </a:path>
            </a:pathLst>
          </a:custGeom>
          <a:blipFill>
            <a:blip r:embed="rId5"/>
            <a:stretch>
              <a:fillRect l="0" t="0" r="0" b="0"/>
            </a:stretch>
          </a:blipFill>
          <a:ln w="38100" cap="sq">
            <a:solidFill>
              <a:srgbClr val="000000"/>
            </a:solidFill>
            <a:prstDash val="solid"/>
            <a:miter/>
          </a:ln>
        </p:spPr>
      </p:sp>
      <p:sp>
        <p:nvSpPr>
          <p:cNvPr name="TextBox 16" id="16"/>
          <p:cNvSpPr txBox="true"/>
          <p:nvPr/>
        </p:nvSpPr>
        <p:spPr>
          <a:xfrm rot="0">
            <a:off x="-70332"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COMPLETE TRAINING</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18</a:t>
            </a:r>
          </a:p>
        </p:txBody>
      </p:sp>
      <p:sp>
        <p:nvSpPr>
          <p:cNvPr name="Freeform 18" id="18">
            <a:extLst>
              <a:ext uri="{C183D7F6-B498-43B3-948B-1728B52AA6E4}">
                <adec:decorative xmlns:adec="http://schemas.microsoft.com/office/drawing/2017/decorative" val="1"/>
              </a:ext>
            </a:extLst>
          </p:cNvPr>
          <p:cNvSpPr/>
          <p:nvPr/>
        </p:nvSpPr>
        <p:spPr>
          <a:xfrm flipH="false" flipV="false" rot="0">
            <a:off x="3361035" y="3033482"/>
            <a:ext cx="2155941" cy="881918"/>
          </a:xfrm>
          <a:custGeom>
            <a:avLst/>
            <a:gdLst/>
            <a:ahLst/>
            <a:cxnLst/>
            <a:rect r="r" b="b" t="t" l="l"/>
            <a:pathLst>
              <a:path h="881918" w="2155941">
                <a:moveTo>
                  <a:pt x="0" y="0"/>
                </a:moveTo>
                <a:lnTo>
                  <a:pt x="2155940" y="0"/>
                </a:lnTo>
                <a:lnTo>
                  <a:pt x="2155940" y="881917"/>
                </a:lnTo>
                <a:lnTo>
                  <a:pt x="0" y="881917"/>
                </a:lnTo>
                <a:lnTo>
                  <a:pt x="0" y="0"/>
                </a:lnTo>
                <a:close/>
              </a:path>
            </a:pathLst>
          </a:custGeom>
          <a:blipFill>
            <a:blip r:embed="rId7"/>
            <a:stretch>
              <a:fillRect l="-167370" t="-123695" r="-434600" b="-177429"/>
            </a:stretch>
          </a:blipFill>
          <a:ln w="38100" cap="sq">
            <a:solidFill>
              <a:srgbClr val="C12A2F"/>
            </a:solidFill>
            <a:prstDash val="solid"/>
            <a:miter/>
          </a:ln>
        </p:spPr>
      </p:sp>
      <p:grpSp>
        <p:nvGrpSpPr>
          <p:cNvPr name="Group 19" id="19"/>
          <p:cNvGrpSpPr/>
          <p:nvPr/>
        </p:nvGrpSpPr>
        <p:grpSpPr>
          <a:xfrm rot="0">
            <a:off x="731520" y="2709698"/>
            <a:ext cx="2415658" cy="1529485"/>
            <a:chOff x="0" y="0"/>
            <a:chExt cx="1283731" cy="812800"/>
          </a:xfrm>
        </p:grpSpPr>
        <p:sp>
          <p:nvSpPr>
            <p:cNvPr name="Freeform 20" id="20">
              <a:extLst>
                <a:ext uri="{C183D7F6-B498-43B3-948B-1728B52AA6E4}">
                  <adec:decorative xmlns:adec="http://schemas.microsoft.com/office/drawing/2017/decorative" val="1"/>
                </a:ext>
              </a:extLst>
            </p:cNvPr>
            <p:cNvSpPr/>
            <p:nvPr/>
          </p:nvSpPr>
          <p:spPr>
            <a:xfrm flipH="false" flipV="false" rot="0">
              <a:off x="0" y="0"/>
              <a:ext cx="1283731" cy="812800"/>
            </a:xfrm>
            <a:custGeom>
              <a:avLst/>
              <a:gdLst/>
              <a:ahLst/>
              <a:cxnLst/>
              <a:rect r="r" b="b" t="t" l="l"/>
              <a:pathLst>
                <a:path h="812800" w="1283731">
                  <a:moveTo>
                    <a:pt x="1283731" y="406400"/>
                  </a:moveTo>
                  <a:lnTo>
                    <a:pt x="877331" y="0"/>
                  </a:lnTo>
                  <a:lnTo>
                    <a:pt x="877331" y="203200"/>
                  </a:lnTo>
                  <a:lnTo>
                    <a:pt x="0" y="203200"/>
                  </a:lnTo>
                  <a:lnTo>
                    <a:pt x="0" y="609600"/>
                  </a:lnTo>
                  <a:lnTo>
                    <a:pt x="877331" y="609600"/>
                  </a:lnTo>
                  <a:lnTo>
                    <a:pt x="877331" y="812800"/>
                  </a:lnTo>
                  <a:lnTo>
                    <a:pt x="1283731" y="406400"/>
                  </a:lnTo>
                  <a:close/>
                </a:path>
              </a:pathLst>
            </a:custGeom>
            <a:solidFill>
              <a:srgbClr val="F3CC1D"/>
            </a:solidFill>
          </p:spPr>
        </p:sp>
        <p:sp>
          <p:nvSpPr>
            <p:cNvPr name="TextBox 21" id="21"/>
            <p:cNvSpPr txBox="true"/>
            <p:nvPr/>
          </p:nvSpPr>
          <p:spPr>
            <a:xfrm>
              <a:off x="0" y="174625"/>
              <a:ext cx="1182131" cy="434975"/>
            </a:xfrm>
            <a:prstGeom prst="rect">
              <a:avLst/>
            </a:prstGeom>
          </p:spPr>
          <p:txBody>
            <a:bodyPr anchor="ctr" rtlCol="false" tIns="47208" lIns="47208" bIns="47208" rIns="47208"/>
            <a:lstStyle/>
            <a:p>
              <a:pPr algn="ctr">
                <a:lnSpc>
                  <a:spcPts val="2366"/>
                </a:lnSpc>
              </a:pPr>
              <a:r>
                <a:rPr lang="en-US" b="true" sz="1690" u="sng">
                  <a:solidFill>
                    <a:srgbClr val="222222"/>
                  </a:solidFill>
                  <a:latin typeface="Glacial Indifference Bold"/>
                  <a:ea typeface="Glacial Indifference Bold"/>
                  <a:cs typeface="Glacial Indifference Bold"/>
                  <a:sym typeface="Glacial Indifference Bold"/>
                  <a:hlinkClick r:id="rId8" tooltip="https://opi.mt.gov/LinkClick.aspx?fileticket=Ug1mcBx9Hcs%3d&amp;portalid=182"/>
                </a:rPr>
                <a:t>Tutorials for Test Administrators</a:t>
              </a:r>
            </a:p>
          </p:txBody>
        </p:sp>
      </p:grpSp>
      <p:sp>
        <p:nvSpPr>
          <p:cNvPr name="TextBox 22" id="22"/>
          <p:cNvSpPr txBox="true"/>
          <p:nvPr/>
        </p:nvSpPr>
        <p:spPr>
          <a:xfrm rot="0">
            <a:off x="558450" y="847248"/>
            <a:ext cx="8902200" cy="503200"/>
          </a:xfrm>
          <a:prstGeom prst="rect">
            <a:avLst/>
          </a:prstGeom>
        </p:spPr>
        <p:txBody>
          <a:bodyPr anchor="t" rtlCol="false" tIns="0" lIns="0" bIns="0" rIns="0">
            <a:spAutoFit/>
          </a:bodyPr>
          <a:lstStyle/>
          <a:p>
            <a:pPr algn="ctr">
              <a:lnSpc>
                <a:spcPts val="4152"/>
              </a:lnSpc>
            </a:pPr>
            <a:r>
              <a:rPr lang="en-US" b="true" sz="2825" i="true">
                <a:solidFill>
                  <a:srgbClr val="000000"/>
                </a:solidFill>
                <a:latin typeface="Glacial Indifference Bold Italics"/>
                <a:ea typeface="Glacial Indifference Bold Italics"/>
                <a:cs typeface="Glacial Indifference Bold Italics"/>
                <a:sym typeface="Glacial Indifference Bold Italics"/>
              </a:rPr>
              <a:t>Click on the image to access linked resources.</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19</a:t>
            </a:r>
          </a:p>
        </p:txBody>
      </p:sp>
      <p:sp>
        <p:nvSpPr>
          <p:cNvPr name="Freeform 13" id="13">
            <a:extLst>
              <a:ext uri="{C183D7F6-B498-43B3-948B-1728B52AA6E4}">
                <adec:decorative xmlns:adec="http://schemas.microsoft.com/office/drawing/2017/decorative" val="1"/>
              </a:ext>
            </a:extLst>
          </p:cNvPr>
          <p:cNvSpPr/>
          <p:nvPr/>
        </p:nvSpPr>
        <p:spPr>
          <a:xfrm flipH="false" flipV="false" rot="0">
            <a:off x="7809630" y="3459686"/>
            <a:ext cx="1697414" cy="1597691"/>
          </a:xfrm>
          <a:custGeom>
            <a:avLst/>
            <a:gdLst/>
            <a:ahLst/>
            <a:cxnLst/>
            <a:rect r="r" b="b" t="t" l="l"/>
            <a:pathLst>
              <a:path h="1597691" w="1697414">
                <a:moveTo>
                  <a:pt x="0" y="0"/>
                </a:moveTo>
                <a:lnTo>
                  <a:pt x="1697414" y="0"/>
                </a:lnTo>
                <a:lnTo>
                  <a:pt x="1697414" y="1597691"/>
                </a:lnTo>
                <a:lnTo>
                  <a:pt x="0" y="159769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4" id="14"/>
          <p:cNvSpPr txBox="true"/>
          <p:nvPr/>
        </p:nvSpPr>
        <p:spPr>
          <a:xfrm rot="0">
            <a:off x="930346" y="4083577"/>
            <a:ext cx="7288813" cy="2526030"/>
          </a:xfrm>
          <a:prstGeom prst="rect">
            <a:avLst/>
          </a:prstGeom>
        </p:spPr>
        <p:txBody>
          <a:bodyPr anchor="t" rtlCol="false" tIns="0" lIns="0" bIns="0" rIns="0">
            <a:spAutoFit/>
          </a:bodyPr>
          <a:lstStyle/>
          <a:p>
            <a:pPr algn="l">
              <a:lnSpc>
                <a:spcPts val="2520"/>
              </a:lnSpc>
              <a:spcBef>
                <a:spcPct val="0"/>
              </a:spcBef>
            </a:pPr>
            <a:r>
              <a:rPr lang="en-US" sz="1800">
                <a:solidFill>
                  <a:srgbClr val="000000"/>
                </a:solidFill>
                <a:latin typeface="Arimo"/>
                <a:ea typeface="Arimo"/>
                <a:cs typeface="Arimo"/>
                <a:sym typeface="Arimo"/>
              </a:rPr>
              <a:t>TA</a:t>
            </a:r>
            <a:r>
              <a:rPr lang="en-US" sz="1800">
                <a:solidFill>
                  <a:srgbClr val="000000"/>
                </a:solidFill>
                <a:latin typeface="Arimo"/>
                <a:ea typeface="Arimo"/>
                <a:cs typeface="Arimo"/>
                <a:sym typeface="Arimo"/>
              </a:rPr>
              <a:t> responsibilities include:</a:t>
            </a:r>
          </a:p>
          <a:p>
            <a:pPr algn="l">
              <a:lnSpc>
                <a:spcPts val="2520"/>
              </a:lnSpc>
              <a:spcBef>
                <a:spcPct val="0"/>
              </a:spcBef>
            </a:pPr>
            <a:r>
              <a:rPr lang="en-US" sz="1800">
                <a:solidFill>
                  <a:srgbClr val="000000"/>
                </a:solidFill>
                <a:latin typeface="Arimo"/>
                <a:ea typeface="Arimo"/>
                <a:cs typeface="Arimo"/>
                <a:sym typeface="Arimo"/>
              </a:rPr>
              <a:t>• Complete the necessary training and certification requirements.</a:t>
            </a:r>
          </a:p>
          <a:p>
            <a:pPr algn="l">
              <a:lnSpc>
                <a:spcPts val="2520"/>
              </a:lnSpc>
              <a:spcBef>
                <a:spcPct val="0"/>
              </a:spcBef>
            </a:pPr>
            <a:r>
              <a:rPr lang="en-US" sz="1800">
                <a:solidFill>
                  <a:srgbClr val="000000"/>
                </a:solidFill>
                <a:latin typeface="Arimo"/>
                <a:ea typeface="Arimo"/>
                <a:cs typeface="Arimo"/>
                <a:sym typeface="Arimo"/>
              </a:rPr>
              <a:t>• Follow the OPI’s policies and procedures for test administration, test accessibility and test security.</a:t>
            </a:r>
          </a:p>
          <a:p>
            <a:pPr algn="l">
              <a:lnSpc>
                <a:spcPts val="2520"/>
              </a:lnSpc>
              <a:spcBef>
                <a:spcPct val="0"/>
              </a:spcBef>
            </a:pPr>
            <a:r>
              <a:rPr lang="en-US" sz="1800">
                <a:solidFill>
                  <a:srgbClr val="000000"/>
                </a:solidFill>
                <a:latin typeface="Arimo"/>
                <a:ea typeface="Arimo"/>
                <a:cs typeface="Arimo"/>
                <a:sym typeface="Arimo"/>
              </a:rPr>
              <a:t>• Administer state assessments in accordance with the assessment-specific Test Administration Manuals. </a:t>
            </a:r>
          </a:p>
          <a:p>
            <a:pPr algn="l">
              <a:lnSpc>
                <a:spcPts val="2520"/>
              </a:lnSpc>
              <a:spcBef>
                <a:spcPct val="0"/>
              </a:spcBef>
            </a:pPr>
            <a:r>
              <a:rPr lang="en-US" sz="1800">
                <a:solidFill>
                  <a:srgbClr val="000000"/>
                </a:solidFill>
                <a:latin typeface="Arimo"/>
                <a:ea typeface="Arimo"/>
                <a:cs typeface="Arimo"/>
                <a:sym typeface="Arimo"/>
              </a:rPr>
              <a:t>• Report any testing irregularities that occur to the Building Coordinator.</a:t>
            </a:r>
          </a:p>
          <a:p>
            <a:pPr algn="l">
              <a:lnSpc>
                <a:spcPts val="2520"/>
              </a:lnSpc>
              <a:spcBef>
                <a:spcPct val="0"/>
              </a:spcBef>
            </a:pPr>
            <a:r>
              <a:rPr lang="en-US" sz="1800">
                <a:solidFill>
                  <a:srgbClr val="000000"/>
                </a:solidFill>
                <a:latin typeface="Arimo"/>
                <a:ea typeface="Arimo"/>
                <a:cs typeface="Arimo"/>
                <a:sym typeface="Arimo"/>
              </a:rPr>
              <a:t>• See </a:t>
            </a:r>
            <a:r>
              <a:rPr lang="en-US" sz="1800" u="sng">
                <a:solidFill>
                  <a:srgbClr val="000000"/>
                </a:solidFill>
                <a:latin typeface="Arimo"/>
                <a:ea typeface="Arimo"/>
                <a:cs typeface="Arimo"/>
                <a:sym typeface="Arimo"/>
                <a:hlinkClick r:id="rId7" tooltip="https://opi.mt.gov/Portals/182/Page%20Files/Statewide%20Testing/Test%20Security/FY2021/Roles_Document_TA_FY2021.pdf?ver=2020-11-09-155204-390#:~:text=This%20document%20provides%20information%20on%20the%20responsibilities%20of,standardized%20test%20administration%20procedures%20and%20test%20security%20policies."/>
              </a:rPr>
              <a:t>Appendix H: TA Roles and Responsibilities for Test Security</a:t>
            </a:r>
            <a:r>
              <a:rPr lang="en-US" sz="1800">
                <a:solidFill>
                  <a:srgbClr val="000000"/>
                </a:solidFill>
                <a:latin typeface="Arimo"/>
                <a:ea typeface="Arimo"/>
                <a:cs typeface="Arimo"/>
                <a:sym typeface="Arimo"/>
              </a:rPr>
              <a:t>.</a:t>
            </a:r>
          </a:p>
        </p:txBody>
      </p:sp>
      <p:grpSp>
        <p:nvGrpSpPr>
          <p:cNvPr name="Group 15" id="15"/>
          <p:cNvGrpSpPr/>
          <p:nvPr/>
        </p:nvGrpSpPr>
        <p:grpSpPr>
          <a:xfrm rot="0">
            <a:off x="367640" y="154666"/>
            <a:ext cx="6121971" cy="721883"/>
            <a:chOff x="0" y="0"/>
            <a:chExt cx="2267397" cy="267364"/>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7" id="17"/>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sp>
        <p:nvSpPr>
          <p:cNvPr name="TextBox 18" id="18"/>
          <p:cNvSpPr txBox="true"/>
          <p:nvPr/>
        </p:nvSpPr>
        <p:spPr>
          <a:xfrm rot="0">
            <a:off x="-70332"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COMPLETE TRAINING</a:t>
            </a:r>
          </a:p>
        </p:txBody>
      </p:sp>
      <p:grpSp>
        <p:nvGrpSpPr>
          <p:cNvPr name="Group 19" id="19"/>
          <p:cNvGrpSpPr/>
          <p:nvPr/>
        </p:nvGrpSpPr>
        <p:grpSpPr>
          <a:xfrm rot="0">
            <a:off x="930346" y="1552725"/>
            <a:ext cx="8469572" cy="1766798"/>
            <a:chOff x="0" y="0"/>
            <a:chExt cx="11292763" cy="2355730"/>
          </a:xfrm>
        </p:grpSpPr>
        <p:sp>
          <p:nvSpPr>
            <p:cNvPr name="TextBox 20" id="20"/>
            <p:cNvSpPr txBox="true"/>
            <p:nvPr/>
          </p:nvSpPr>
          <p:spPr>
            <a:xfrm rot="0">
              <a:off x="0" y="702190"/>
              <a:ext cx="11292763" cy="1653540"/>
            </a:xfrm>
            <a:prstGeom prst="rect">
              <a:avLst/>
            </a:prstGeom>
          </p:spPr>
          <p:txBody>
            <a:bodyPr anchor="t" rtlCol="false" tIns="0" lIns="0" bIns="0" rIns="0">
              <a:spAutoFit/>
            </a:bodyPr>
            <a:lstStyle/>
            <a:p>
              <a:pPr algn="just">
                <a:lnSpc>
                  <a:spcPts val="2520"/>
                </a:lnSpc>
              </a:pPr>
              <a:r>
                <a:rPr lang="en-US" sz="1800">
                  <a:solidFill>
                    <a:srgbClr val="000000"/>
                  </a:solidFill>
                  <a:latin typeface="Glacial Indifference"/>
                  <a:ea typeface="Glacial Indifference"/>
                  <a:cs typeface="Glacial Indifference"/>
                  <a:sym typeface="Glacial Indifference"/>
                </a:rPr>
                <a:t>All individuals i</a:t>
              </a:r>
              <a:r>
                <a:rPr lang="en-US" sz="1800">
                  <a:solidFill>
                    <a:srgbClr val="000000"/>
                  </a:solidFill>
                  <a:latin typeface="Glacial Indifference"/>
                  <a:ea typeface="Glacial Indifference"/>
                  <a:cs typeface="Glacial Indifference"/>
                  <a:sym typeface="Glacial Indifference"/>
                </a:rPr>
                <a:t>nvolved in state testing share responsibility for maintaining test security. School systems should ensure that all staff are familiar with their roles and responsibilities before, during, and after testing, as well as throughout the entire testing window. </a:t>
              </a:r>
            </a:p>
          </p:txBody>
        </p:sp>
        <p:sp>
          <p:nvSpPr>
            <p:cNvPr name="TextBox 21" id="21"/>
            <p:cNvSpPr txBox="true"/>
            <p:nvPr/>
          </p:nvSpPr>
          <p:spPr>
            <a:xfrm rot="0">
              <a:off x="345611" y="-209550"/>
              <a:ext cx="9832655" cy="750066"/>
            </a:xfrm>
            <a:prstGeom prst="rect">
              <a:avLst/>
            </a:prstGeom>
          </p:spPr>
          <p:txBody>
            <a:bodyPr anchor="t" rtlCol="false" tIns="0" lIns="0" bIns="0" rIns="0">
              <a:spAutoFit/>
            </a:bodyPr>
            <a:lstStyle/>
            <a:p>
              <a:pPr algn="ctr">
                <a:lnSpc>
                  <a:spcPts val="5372"/>
                </a:lnSpc>
              </a:pPr>
              <a:r>
                <a:rPr lang="en-US" b="true" sz="2699">
                  <a:solidFill>
                    <a:srgbClr val="222222"/>
                  </a:solidFill>
                  <a:latin typeface="Glacial Indifference Bold"/>
                  <a:ea typeface="Glacial Indifference Bold"/>
                  <a:cs typeface="Glacial Indifference Bold"/>
                  <a:sym typeface="Glacial Indifference Bold"/>
                </a:rPr>
                <a:t>Test Security Training</a:t>
              </a:r>
            </a:p>
          </p:txBody>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graphicFrame>
        <p:nvGraphicFramePr>
          <p:cNvPr name="Table 12" id="12"/>
          <p:cNvGraphicFramePr>
            <a:graphicFrameLocks noGrp="true"/>
          </p:cNvGraphicFramePr>
          <p:nvPr/>
        </p:nvGraphicFramePr>
        <p:xfrm>
          <a:off x="931177" y="1626523"/>
          <a:ext cx="8090903" cy="4500967"/>
        </p:xfrm>
        <a:graphic>
          <a:graphicData uri="http://schemas.openxmlformats.org/drawingml/2006/table">
            <a:tbl>
              <a:tblPr/>
              <a:tblGrid>
                <a:gridCol w="5072996"/>
                <a:gridCol w="3017906"/>
              </a:tblGrid>
              <a:tr h="762483">
                <a:tc>
                  <a:txBody>
                    <a:bodyPr anchor="t" rtlCol="false"/>
                    <a:lstStyle/>
                    <a:p>
                      <a:pPr algn="ctr">
                        <a:lnSpc>
                          <a:spcPts val="2939"/>
                        </a:lnSpc>
                        <a:defRPr/>
                      </a:pPr>
                      <a:r>
                        <a:rPr lang="en-US" sz="2099" b="true">
                          <a:solidFill>
                            <a:srgbClr val="000000"/>
                          </a:solidFill>
                          <a:latin typeface="Glacial Indifference Bold"/>
                          <a:ea typeface="Glacial Indifference Bold"/>
                          <a:cs typeface="Glacial Indifference Bold"/>
                          <a:sym typeface="Glacial Indifference Bold"/>
                        </a:rPr>
                        <a:t>MAST Testing Tasks</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939"/>
                        </a:lnSpc>
                        <a:defRPr/>
                      </a:pPr>
                      <a:r>
                        <a:rPr lang="en-US" sz="2099" b="true">
                          <a:solidFill>
                            <a:srgbClr val="000000"/>
                          </a:solidFill>
                          <a:latin typeface="Glacial Indifference Bold"/>
                          <a:ea typeface="Glacial Indifference Bold"/>
                          <a:cs typeface="Glacial Indifference Bold"/>
                          <a:sym typeface="Glacial Indifference Bold"/>
                        </a:rPr>
                        <a:t>Slides </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623081">
                <a:tc>
                  <a:txBody>
                    <a:bodyPr anchor="t" rtlCol="false"/>
                    <a:lstStyle/>
                    <a:p>
                      <a:pPr algn="just">
                        <a:lnSpc>
                          <a:spcPts val="1959"/>
                        </a:lnSpc>
                        <a:defRPr/>
                      </a:pPr>
                      <a:r>
                        <a:rPr lang="en-US" b="true" sz="1399" u="sng">
                          <a:solidFill>
                            <a:srgbClr val="000000"/>
                          </a:solidFill>
                          <a:latin typeface="Glacial Indifference Bold"/>
                          <a:ea typeface="Glacial Indifference Bold"/>
                          <a:cs typeface="Glacial Indifference Bold"/>
                          <a:sym typeface="Glacial Indifference Bold"/>
                          <a:hlinkClick r:id="rId5" action="ppaction://hlinksldjump"/>
                        </a:rPr>
                        <a:t>MAST Overview </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239"/>
                        </a:lnSpc>
                        <a:defRPr/>
                      </a:pPr>
                      <a:r>
                        <a:rPr lang="en-US" sz="1599">
                          <a:solidFill>
                            <a:srgbClr val="000000"/>
                          </a:solidFill>
                          <a:latin typeface="Glacial Indifference"/>
                          <a:ea typeface="Glacial Indifference"/>
                          <a:cs typeface="Glacial Indifference"/>
                          <a:sym typeface="Glacial Indifference"/>
                        </a:rPr>
                        <a:t>4-12</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623081">
                <a:tc>
                  <a:txBody>
                    <a:bodyPr anchor="t" rtlCol="false"/>
                    <a:lstStyle/>
                    <a:p>
                      <a:pPr algn="l">
                        <a:lnSpc>
                          <a:spcPts val="1959"/>
                        </a:lnSpc>
                        <a:defRPr/>
                      </a:pPr>
                      <a:r>
                        <a:rPr lang="en-US" b="true" sz="1399" u="sng">
                          <a:solidFill>
                            <a:srgbClr val="000000"/>
                          </a:solidFill>
                          <a:latin typeface="Glacial Indifference Bold"/>
                          <a:ea typeface="Glacial Indifference Bold"/>
                          <a:cs typeface="Glacial Indifference Bold"/>
                          <a:sym typeface="Glacial Indifference Bold"/>
                          <a:hlinkClick r:id="rId6" action="ppaction://hlinksldjump"/>
                        </a:rPr>
                        <a:t>The Kite Educator Portal &amp; MAST Training</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239"/>
                        </a:lnSpc>
                        <a:defRPr/>
                      </a:pPr>
                      <a:r>
                        <a:rPr lang="en-US" sz="1599">
                          <a:solidFill>
                            <a:srgbClr val="000000"/>
                          </a:solidFill>
                          <a:latin typeface="Glacial Indifference"/>
                          <a:ea typeface="Glacial Indifference"/>
                          <a:cs typeface="Glacial Indifference"/>
                          <a:sym typeface="Glacial Indifference"/>
                        </a:rPr>
                        <a:t>13-22</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623081">
                <a:tc>
                  <a:txBody>
                    <a:bodyPr anchor="t" rtlCol="false"/>
                    <a:lstStyle/>
                    <a:p>
                      <a:pPr algn="just">
                        <a:lnSpc>
                          <a:spcPts val="1959"/>
                        </a:lnSpc>
                        <a:defRPr/>
                      </a:pPr>
                      <a:r>
                        <a:rPr lang="en-US" b="true" sz="1399" u="sng">
                          <a:solidFill>
                            <a:srgbClr val="000000"/>
                          </a:solidFill>
                          <a:latin typeface="Glacial Indifference Bold"/>
                          <a:ea typeface="Glacial Indifference Bold"/>
                          <a:cs typeface="Glacial Indifference Bold"/>
                          <a:sym typeface="Glacial Indifference Bold"/>
                          <a:hlinkClick r:id="rId7" action="ppaction://hlinksldjump"/>
                        </a:rPr>
                        <a:t>Schedule Testlets</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239"/>
                        </a:lnSpc>
                        <a:defRPr/>
                      </a:pPr>
                      <a:r>
                        <a:rPr lang="en-US" sz="1599">
                          <a:solidFill>
                            <a:srgbClr val="000000"/>
                          </a:solidFill>
                          <a:latin typeface="Glacial Indifference"/>
                          <a:ea typeface="Glacial Indifference"/>
                          <a:cs typeface="Glacial Indifference"/>
                          <a:sym typeface="Glacial Indifference"/>
                        </a:rPr>
                        <a:t>23-34</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623081">
                <a:tc>
                  <a:txBody>
                    <a:bodyPr anchor="t" rtlCol="false"/>
                    <a:lstStyle/>
                    <a:p>
                      <a:pPr algn="just">
                        <a:lnSpc>
                          <a:spcPts val="1959"/>
                        </a:lnSpc>
                        <a:defRPr/>
                      </a:pPr>
                      <a:r>
                        <a:rPr lang="en-US" b="true" sz="1399" u="sng">
                          <a:solidFill>
                            <a:srgbClr val="000000"/>
                          </a:solidFill>
                          <a:latin typeface="Glacial Indifference Bold"/>
                          <a:ea typeface="Glacial Indifference Bold"/>
                          <a:cs typeface="Glacial Indifference Bold"/>
                          <a:sym typeface="Glacial Indifference Bold"/>
                          <a:hlinkClick r:id="rId8" action="ppaction://hlinksldjump"/>
                        </a:rPr>
                        <a:t>Verify Student Rosters and PNPs</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239"/>
                        </a:lnSpc>
                        <a:defRPr/>
                      </a:pPr>
                      <a:r>
                        <a:rPr lang="en-US" sz="1599">
                          <a:solidFill>
                            <a:srgbClr val="000000"/>
                          </a:solidFill>
                          <a:latin typeface="Glacial Indifference"/>
                          <a:ea typeface="Glacial Indifference"/>
                          <a:cs typeface="Glacial Indifference"/>
                          <a:sym typeface="Glacial Indifference"/>
                        </a:rPr>
                        <a:t>35-42</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623081">
                <a:tc>
                  <a:txBody>
                    <a:bodyPr anchor="t" rtlCol="false"/>
                    <a:lstStyle/>
                    <a:p>
                      <a:pPr algn="l">
                        <a:lnSpc>
                          <a:spcPts val="1959"/>
                        </a:lnSpc>
                        <a:defRPr/>
                      </a:pPr>
                      <a:r>
                        <a:rPr lang="en-US" b="true" sz="1399" u="sng">
                          <a:solidFill>
                            <a:srgbClr val="000000"/>
                          </a:solidFill>
                          <a:latin typeface="Glacial Indifference Bold"/>
                          <a:ea typeface="Glacial Indifference Bold"/>
                          <a:cs typeface="Glacial Indifference Bold"/>
                          <a:sym typeface="Glacial Indifference Bold"/>
                          <a:hlinkClick r:id="rId9" action="ppaction://hlinksldjump"/>
                        </a:rPr>
                        <a:t>Print Student Tickets &amp; Daily Access Codes (DACs)</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239"/>
                        </a:lnSpc>
                        <a:defRPr/>
                      </a:pPr>
                      <a:r>
                        <a:rPr lang="en-US" sz="1599">
                          <a:solidFill>
                            <a:srgbClr val="000000"/>
                          </a:solidFill>
                          <a:latin typeface="Glacial Indifference"/>
                          <a:ea typeface="Glacial Indifference"/>
                          <a:cs typeface="Glacial Indifference"/>
                          <a:sym typeface="Glacial Indifference"/>
                        </a:rPr>
                        <a:t>43-47</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623081">
                <a:tc>
                  <a:txBody>
                    <a:bodyPr anchor="t" rtlCol="false"/>
                    <a:lstStyle/>
                    <a:p>
                      <a:pPr algn="l">
                        <a:lnSpc>
                          <a:spcPts val="1959"/>
                        </a:lnSpc>
                        <a:defRPr/>
                      </a:pPr>
                      <a:r>
                        <a:rPr lang="en-US" b="true" sz="1399" u="sng">
                          <a:solidFill>
                            <a:srgbClr val="000000"/>
                          </a:solidFill>
                          <a:latin typeface="Glacial Indifference Bold"/>
                          <a:ea typeface="Glacial Indifference Bold"/>
                          <a:cs typeface="Glacial Indifference Bold"/>
                          <a:sym typeface="Glacial Indifference Bold"/>
                          <a:hlinkClick r:id="rId10" action="ppaction://hlinksldjump"/>
                        </a:rPr>
                        <a:t>Prepare Students to Test</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239"/>
                        </a:lnSpc>
                        <a:defRPr/>
                      </a:pPr>
                      <a:r>
                        <a:rPr lang="en-US" sz="1599">
                          <a:solidFill>
                            <a:srgbClr val="000000"/>
                          </a:solidFill>
                          <a:latin typeface="Glacial Indifference"/>
                          <a:ea typeface="Glacial Indifference"/>
                          <a:cs typeface="Glacial Indifference"/>
                          <a:sym typeface="Glacial Indifference"/>
                        </a:rPr>
                        <a:t>48-56</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bl>
          </a:graphicData>
        </a:graphic>
      </p:graphicFrame>
      <p:sp>
        <p:nvSpPr>
          <p:cNvPr name="TextBox 13" id="13"/>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2</a:t>
            </a:r>
          </a:p>
        </p:txBody>
      </p:sp>
      <p:grpSp>
        <p:nvGrpSpPr>
          <p:cNvPr name="Group 14" id="14"/>
          <p:cNvGrpSpPr/>
          <p:nvPr/>
        </p:nvGrpSpPr>
        <p:grpSpPr>
          <a:xfrm rot="0">
            <a:off x="0" y="154666"/>
            <a:ext cx="6997916" cy="721883"/>
            <a:chOff x="0" y="0"/>
            <a:chExt cx="9330555" cy="962511"/>
          </a:xfrm>
        </p:grpSpPr>
        <p:grpSp>
          <p:nvGrpSpPr>
            <p:cNvPr name="Group 15" id="15"/>
            <p:cNvGrpSpPr/>
            <p:nvPr/>
          </p:nvGrpSpPr>
          <p:grpSpPr>
            <a:xfrm rot="0">
              <a:off x="490187" y="0"/>
              <a:ext cx="8162628" cy="962511"/>
              <a:chOff x="0" y="0"/>
              <a:chExt cx="2267397" cy="267364"/>
            </a:xfrm>
          </p:grpSpPr>
          <p:sp>
            <p:nvSpPr>
              <p:cNvPr name="Freeform 16" id="16"/>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7" id="17"/>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sp>
          <p:nvSpPr>
            <p:cNvPr name="TextBox 18" id="18"/>
            <p:cNvSpPr txBox="true"/>
            <p:nvPr/>
          </p:nvSpPr>
          <p:spPr>
            <a:xfrm rot="0">
              <a:off x="0" y="40565"/>
              <a:ext cx="9330555" cy="805182"/>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TESTING TASKS</a:t>
              </a:r>
            </a:p>
          </p:txBody>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20</a:t>
            </a:r>
          </a:p>
        </p:txBody>
      </p:sp>
      <p:sp>
        <p:nvSpPr>
          <p:cNvPr name="TextBox 13" id="13"/>
          <p:cNvSpPr txBox="true"/>
          <p:nvPr/>
        </p:nvSpPr>
        <p:spPr>
          <a:xfrm rot="0">
            <a:off x="1024472" y="1724886"/>
            <a:ext cx="8169759" cy="4877435"/>
          </a:xfrm>
          <a:prstGeom prst="rect">
            <a:avLst/>
          </a:prstGeom>
        </p:spPr>
        <p:txBody>
          <a:bodyPr anchor="t" rtlCol="false" tIns="0" lIns="0" bIns="0" rIns="0">
            <a:spAutoFit/>
          </a:bodyPr>
          <a:lstStyle/>
          <a:p>
            <a:pPr algn="l">
              <a:lnSpc>
                <a:spcPts val="2799"/>
              </a:lnSpc>
            </a:pPr>
            <a:r>
              <a:rPr lang="en-US" sz="1999">
                <a:solidFill>
                  <a:srgbClr val="000000"/>
                </a:solidFill>
                <a:latin typeface="Glacial Indifference"/>
                <a:ea typeface="Glacial Indifference"/>
                <a:cs typeface="Glacial Indifference"/>
                <a:sym typeface="Glacial Indifference"/>
              </a:rPr>
              <a:t>Follow procedures for materials handling, test administration, test security and accommodations as outlined in the following documents: </a:t>
            </a:r>
          </a:p>
          <a:p>
            <a:pPr algn="l" marL="431799" indent="-215899" lvl="1">
              <a:lnSpc>
                <a:spcPts val="2799"/>
              </a:lnSpc>
              <a:buFont typeface="Arial"/>
              <a:buChar char="•"/>
            </a:pPr>
            <a:r>
              <a:rPr lang="en-US" sz="1999" u="sng">
                <a:solidFill>
                  <a:srgbClr val="000000"/>
                </a:solidFill>
                <a:latin typeface="Glacial Indifference"/>
                <a:ea typeface="Glacial Indifference"/>
                <a:cs typeface="Glacial Indifference"/>
                <a:sym typeface="Glacial Indifference"/>
                <a:hlinkClick r:id="rId5" tooltip="https://opi.mt.gov/LinkClick.aspx?fileticket=ugz5v3Zi0Mw%3d&amp;portalid=182"/>
              </a:rPr>
              <a:t>MAST Test Administration Manual</a:t>
            </a:r>
          </a:p>
          <a:p>
            <a:pPr algn="l" marL="431799" indent="-215899" lvl="1">
              <a:lnSpc>
                <a:spcPts val="2799"/>
              </a:lnSpc>
              <a:buFont typeface="Arial"/>
              <a:buChar char="•"/>
            </a:pPr>
            <a:r>
              <a:rPr lang="en-US" sz="1999" u="sng">
                <a:solidFill>
                  <a:srgbClr val="000000"/>
                </a:solidFill>
                <a:latin typeface="Glacial Indifference"/>
                <a:ea typeface="Glacial Indifference"/>
                <a:cs typeface="Glacial Indifference"/>
                <a:sym typeface="Glacial Indifference"/>
                <a:hlinkClick r:id="rId6" tooltip="https://opi.mt.gov/Portals/182/Page%20Files/Statewide%20Testing/Test%20Security/MontCASTestSecurityManual.pdf?ver=2019-10-28-090749-197"/>
              </a:rPr>
              <a:t>MontCAS Test Security Manual</a:t>
            </a:r>
            <a:r>
              <a:rPr lang="en-US" sz="1999">
                <a:solidFill>
                  <a:srgbClr val="000000"/>
                </a:solidFill>
                <a:latin typeface="Glacial Indifference"/>
                <a:ea typeface="Glacial Indifference"/>
                <a:cs typeface="Glacial Indifference"/>
                <a:sym typeface="Glacial Indifference"/>
              </a:rPr>
              <a:t> </a:t>
            </a:r>
          </a:p>
          <a:p>
            <a:pPr algn="l" marL="431799" indent="-215899" lvl="1">
              <a:lnSpc>
                <a:spcPts val="2799"/>
              </a:lnSpc>
              <a:buFont typeface="Arial"/>
              <a:buChar char="•"/>
            </a:pPr>
            <a:r>
              <a:rPr lang="en-US" sz="1999" u="sng">
                <a:solidFill>
                  <a:srgbClr val="000000"/>
                </a:solidFill>
                <a:latin typeface="Glacial Indifference"/>
                <a:ea typeface="Glacial Indifference"/>
                <a:cs typeface="Glacial Indifference"/>
                <a:sym typeface="Glacial Indifference"/>
                <a:hlinkClick r:id="rId7" tooltip="https://opi.mt.gov/LinkClick.aspx?fileticket=p4aMwqH4OV0%3d&amp;portalid=182"/>
              </a:rPr>
              <a:t>MAST Accessibility Guide</a:t>
            </a:r>
          </a:p>
          <a:p>
            <a:pPr algn="l">
              <a:lnSpc>
                <a:spcPts val="2799"/>
              </a:lnSpc>
            </a:pPr>
          </a:p>
          <a:p>
            <a:pPr algn="l">
              <a:lnSpc>
                <a:spcPts val="2799"/>
              </a:lnSpc>
            </a:pPr>
            <a:r>
              <a:rPr lang="en-US" b="true" sz="1999">
                <a:solidFill>
                  <a:srgbClr val="000000"/>
                </a:solidFill>
                <a:latin typeface="Glacial Indifference Bold"/>
                <a:ea typeface="Glacial Indifference Bold"/>
                <a:cs typeface="Glacial Indifference Bold"/>
                <a:sym typeface="Glacial Indifference Bold"/>
              </a:rPr>
              <a:t>Test materials must be kept secure when not being used for testing </a:t>
            </a:r>
          </a:p>
          <a:p>
            <a:pPr algn="l" marL="431799" indent="-215899" lvl="1">
              <a:lnSpc>
                <a:spcPts val="2799"/>
              </a:lnSpc>
              <a:buFont typeface="Arial"/>
              <a:buChar char="•"/>
            </a:pPr>
            <a:r>
              <a:rPr lang="en-US" sz="1999">
                <a:solidFill>
                  <a:srgbClr val="000000"/>
                </a:solidFill>
                <a:latin typeface="Glacial Indifference"/>
                <a:ea typeface="Glacial Indifference"/>
                <a:cs typeface="Glacial Indifference"/>
                <a:sym typeface="Glacial Indifference"/>
              </a:rPr>
              <a:t>Test Administrators (TAs) and any trained school staff </a:t>
            </a:r>
            <a:r>
              <a:rPr lang="en-US" sz="1999" i="true">
                <a:solidFill>
                  <a:srgbClr val="000000"/>
                </a:solidFill>
                <a:latin typeface="Glacial Indifference Italics"/>
                <a:ea typeface="Glacial Indifference Italics"/>
                <a:cs typeface="Glacial Indifference Italics"/>
                <a:sym typeface="Glacial Indifference Italics"/>
              </a:rPr>
              <a:t>may not actively view, review, or analyze any secure items</a:t>
            </a:r>
            <a:r>
              <a:rPr lang="en-US" sz="1999">
                <a:solidFill>
                  <a:srgbClr val="000000"/>
                </a:solidFill>
                <a:latin typeface="Glacial Indifference"/>
                <a:ea typeface="Glacial Indifference"/>
                <a:cs typeface="Glacial Indifference"/>
                <a:sym typeface="Glacial Indifference"/>
              </a:rPr>
              <a:t> </a:t>
            </a:r>
            <a:r>
              <a:rPr lang="en-US" sz="1999" i="true">
                <a:solidFill>
                  <a:srgbClr val="000000"/>
                </a:solidFill>
                <a:latin typeface="Glacial Indifference Italics"/>
                <a:ea typeface="Glacial Indifference Italics"/>
                <a:cs typeface="Glacial Indifference Italics"/>
                <a:sym typeface="Glacial Indifference Italics"/>
              </a:rPr>
              <a:t>from statewide assessments</a:t>
            </a:r>
            <a:r>
              <a:rPr lang="en-US" sz="1999">
                <a:solidFill>
                  <a:srgbClr val="000000"/>
                </a:solidFill>
                <a:latin typeface="Glacial Indifference"/>
                <a:ea typeface="Glacial Indifference"/>
                <a:cs typeface="Glacial Indifference"/>
                <a:sym typeface="Glacial Indifference"/>
              </a:rPr>
              <a:t>.</a:t>
            </a:r>
          </a:p>
          <a:p>
            <a:pPr algn="l" marL="431799" indent="-215899" lvl="1">
              <a:lnSpc>
                <a:spcPts val="2799"/>
              </a:lnSpc>
              <a:buFont typeface="Arial"/>
              <a:buChar char="•"/>
            </a:pPr>
            <a:r>
              <a:rPr lang="en-US" sz="1999">
                <a:solidFill>
                  <a:srgbClr val="000000"/>
                </a:solidFill>
                <a:latin typeface="Glacial Indifference"/>
                <a:ea typeface="Glacial Indifference"/>
                <a:cs typeface="Glacial Indifference"/>
                <a:sym typeface="Glacial Indifference"/>
              </a:rPr>
              <a:t>Test materials must not be reproduced (unless directed to do so for specific circumstances or assessments) or in any way released without the written consent of the OPI. </a:t>
            </a:r>
          </a:p>
          <a:p>
            <a:pPr algn="l" marL="431799" indent="-215899" lvl="1">
              <a:lnSpc>
                <a:spcPts val="2799"/>
              </a:lnSpc>
              <a:buFont typeface="Arial"/>
              <a:buChar char="•"/>
            </a:pPr>
            <a:r>
              <a:rPr lang="en-US" sz="1999">
                <a:solidFill>
                  <a:srgbClr val="000000"/>
                </a:solidFill>
                <a:latin typeface="Glacial Indifference"/>
                <a:ea typeface="Glacial Indifference"/>
                <a:cs typeface="Glacial Indifference"/>
                <a:sym typeface="Glacial Indifference"/>
              </a:rPr>
              <a:t>Test questions may not be shared or discussed.</a:t>
            </a:r>
          </a:p>
          <a:p>
            <a:pPr algn="just">
              <a:lnSpc>
                <a:spcPts val="2380"/>
              </a:lnSpc>
            </a:pPr>
          </a:p>
        </p:txBody>
      </p:sp>
      <p:sp>
        <p:nvSpPr>
          <p:cNvPr name="TextBox 14" id="14"/>
          <p:cNvSpPr txBox="true"/>
          <p:nvPr/>
        </p:nvSpPr>
        <p:spPr>
          <a:xfrm rot="0">
            <a:off x="927497" y="1021941"/>
            <a:ext cx="8363708" cy="464820"/>
          </a:xfrm>
          <a:prstGeom prst="rect">
            <a:avLst/>
          </a:prstGeom>
        </p:spPr>
        <p:txBody>
          <a:bodyPr anchor="t" rtlCol="false" tIns="0" lIns="0" bIns="0" rIns="0">
            <a:spAutoFit/>
          </a:bodyPr>
          <a:lstStyle/>
          <a:p>
            <a:pPr algn="ctr">
              <a:lnSpc>
                <a:spcPts val="3779"/>
              </a:lnSpc>
              <a:spcBef>
                <a:spcPct val="0"/>
              </a:spcBef>
            </a:pPr>
            <a:r>
              <a:rPr lang="en-US" b="true" sz="2700">
                <a:solidFill>
                  <a:srgbClr val="253439"/>
                </a:solidFill>
                <a:latin typeface="Glacial Indifference Bold"/>
                <a:ea typeface="Glacial Indifference Bold"/>
                <a:cs typeface="Glacial Indifference Bold"/>
                <a:sym typeface="Glacial Indifference Bold"/>
              </a:rPr>
              <a:t>Key Information for Test Administration</a:t>
            </a:r>
          </a:p>
        </p:txBody>
      </p:sp>
      <p:grpSp>
        <p:nvGrpSpPr>
          <p:cNvPr name="Group 15" id="15"/>
          <p:cNvGrpSpPr/>
          <p:nvPr/>
        </p:nvGrpSpPr>
        <p:grpSpPr>
          <a:xfrm rot="0">
            <a:off x="367640" y="154666"/>
            <a:ext cx="6121971" cy="721883"/>
            <a:chOff x="0" y="0"/>
            <a:chExt cx="2267397" cy="267364"/>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7" id="17"/>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sp>
        <p:nvSpPr>
          <p:cNvPr name="TextBox 18" id="18"/>
          <p:cNvSpPr txBox="true"/>
          <p:nvPr/>
        </p:nvSpPr>
        <p:spPr>
          <a:xfrm rot="0">
            <a:off x="-70332"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COMPLETE TRAINING</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21</a:t>
            </a:r>
          </a:p>
        </p:txBody>
      </p:sp>
      <p:sp>
        <p:nvSpPr>
          <p:cNvPr name="TextBox 13" id="13"/>
          <p:cNvSpPr txBox="true"/>
          <p:nvPr/>
        </p:nvSpPr>
        <p:spPr>
          <a:xfrm rot="0">
            <a:off x="1028817" y="1897333"/>
            <a:ext cx="8321725" cy="3768090"/>
          </a:xfrm>
          <a:prstGeom prst="rect">
            <a:avLst/>
          </a:prstGeom>
        </p:spPr>
        <p:txBody>
          <a:bodyPr anchor="t" rtlCol="false" tIns="0" lIns="0" bIns="0" rIns="0">
            <a:spAutoFit/>
          </a:bodyPr>
          <a:lstStyle/>
          <a:p>
            <a:pPr algn="l">
              <a:lnSpc>
                <a:spcPts val="3359"/>
              </a:lnSpc>
            </a:pPr>
            <a:r>
              <a:rPr lang="en-US" b="true" sz="2399">
                <a:solidFill>
                  <a:srgbClr val="000000"/>
                </a:solidFill>
                <a:latin typeface="Glacial Indifference Bold"/>
                <a:ea typeface="Glacial Indifference Bold"/>
                <a:cs typeface="Glacial Indifference Bold"/>
                <a:sym typeface="Glacial Indifference Bold"/>
              </a:rPr>
              <a:t>In the testing classroom</a:t>
            </a:r>
          </a:p>
          <a:p>
            <a:pPr algn="l" marL="518158" indent="-259079" lvl="1">
              <a:lnSpc>
                <a:spcPts val="3359"/>
              </a:lnSpc>
              <a:buFont typeface="Arial"/>
              <a:buChar char="•"/>
            </a:pPr>
            <a:r>
              <a:rPr lang="en-US" sz="2399">
                <a:solidFill>
                  <a:srgbClr val="000000"/>
                </a:solidFill>
                <a:latin typeface="Glacial Indifference"/>
                <a:ea typeface="Glacial Indifference"/>
                <a:cs typeface="Glacial Indifference"/>
                <a:sym typeface="Glacial Indifference"/>
              </a:rPr>
              <a:t>What constitutes coaching? </a:t>
            </a:r>
          </a:p>
          <a:p>
            <a:pPr algn="l" marL="518158" indent="-259079" lvl="1">
              <a:lnSpc>
                <a:spcPts val="3359"/>
              </a:lnSpc>
              <a:buFont typeface="Arial"/>
              <a:buChar char="•"/>
            </a:pPr>
            <a:r>
              <a:rPr lang="en-US" sz="2399">
                <a:solidFill>
                  <a:srgbClr val="000000"/>
                </a:solidFill>
                <a:latin typeface="Glacial Indifference"/>
                <a:ea typeface="Glacial Indifference"/>
                <a:cs typeface="Glacial Indifference"/>
                <a:sym typeface="Glacial Indifference"/>
              </a:rPr>
              <a:t>What constitutes a security breach/serious testing irregularity and how to report it? </a:t>
            </a:r>
          </a:p>
          <a:p>
            <a:pPr algn="l" marL="518158" indent="-259079" lvl="1">
              <a:lnSpc>
                <a:spcPts val="3359"/>
              </a:lnSpc>
              <a:buFont typeface="Arial"/>
              <a:buChar char="•"/>
            </a:pPr>
            <a:r>
              <a:rPr lang="en-US" sz="2399">
                <a:solidFill>
                  <a:srgbClr val="000000"/>
                </a:solidFill>
                <a:latin typeface="Glacial Indifference"/>
                <a:ea typeface="Glacial Indifference"/>
                <a:cs typeface="Glacial Indifference"/>
                <a:sym typeface="Glacial Indifference"/>
              </a:rPr>
              <a:t>What materials can and cannot be displayed in the testing classrooms?</a:t>
            </a:r>
          </a:p>
          <a:p>
            <a:pPr algn="l" marL="518158" indent="-259079" lvl="1">
              <a:lnSpc>
                <a:spcPts val="3359"/>
              </a:lnSpc>
              <a:buFont typeface="Arial"/>
              <a:buChar char="•"/>
            </a:pPr>
            <a:r>
              <a:rPr lang="en-US" sz="2399">
                <a:solidFill>
                  <a:srgbClr val="000000"/>
                </a:solidFill>
                <a:latin typeface="Glacial Indifference"/>
                <a:ea typeface="Glacial Indifference"/>
                <a:cs typeface="Glacial Indifference"/>
                <a:sym typeface="Glacial Indifference"/>
              </a:rPr>
              <a:t>F</a:t>
            </a:r>
            <a:r>
              <a:rPr lang="en-US" sz="2399" u="none">
                <a:solidFill>
                  <a:srgbClr val="000000"/>
                </a:solidFill>
                <a:latin typeface="Glacial Indifference"/>
                <a:ea typeface="Glacial Indifference"/>
                <a:cs typeface="Glacial Indifference"/>
                <a:sym typeface="Glacial Indifference"/>
              </a:rPr>
              <a:t>oll</a:t>
            </a:r>
            <a:r>
              <a:rPr lang="en-US" sz="2399">
                <a:solidFill>
                  <a:srgbClr val="000000"/>
                </a:solidFill>
                <a:latin typeface="Glacial Indifference"/>
                <a:ea typeface="Glacial Indifference"/>
                <a:cs typeface="Glacial Indifference"/>
                <a:sym typeface="Glacial Indifference"/>
              </a:rPr>
              <a:t>ow the procedures and guidelines outlined in the </a:t>
            </a:r>
            <a:r>
              <a:rPr lang="en-US" sz="2399" u="sng">
                <a:solidFill>
                  <a:srgbClr val="000000"/>
                </a:solidFill>
                <a:latin typeface="Glacial Indifference"/>
                <a:ea typeface="Glacial Indifference"/>
                <a:cs typeface="Glacial Indifference"/>
                <a:sym typeface="Glacial Indifference"/>
                <a:hlinkClick r:id="rId5" tooltip="https://opi.mt.gov/LinkClick.aspx?fileticket=p4aMwqH4OV0%3d&amp;portalid=182"/>
              </a:rPr>
              <a:t>MAST Accessibility Guide</a:t>
            </a:r>
            <a:r>
              <a:rPr lang="en-US" sz="2399">
                <a:solidFill>
                  <a:srgbClr val="000000"/>
                </a:solidFill>
                <a:latin typeface="Glacial Indifference"/>
                <a:ea typeface="Glacial Indifference"/>
                <a:cs typeface="Glacial Indifference"/>
                <a:sym typeface="Glacial Indifference"/>
              </a:rPr>
              <a:t> for student accommodations and designated supports.</a:t>
            </a:r>
          </a:p>
        </p:txBody>
      </p:sp>
      <p:sp>
        <p:nvSpPr>
          <p:cNvPr name="TextBox 14" id="14"/>
          <p:cNvSpPr txBox="true"/>
          <p:nvPr/>
        </p:nvSpPr>
        <p:spPr>
          <a:xfrm rot="0">
            <a:off x="986833" y="1156288"/>
            <a:ext cx="8363708" cy="464820"/>
          </a:xfrm>
          <a:prstGeom prst="rect">
            <a:avLst/>
          </a:prstGeom>
        </p:spPr>
        <p:txBody>
          <a:bodyPr anchor="t" rtlCol="false" tIns="0" lIns="0" bIns="0" rIns="0">
            <a:spAutoFit/>
          </a:bodyPr>
          <a:lstStyle/>
          <a:p>
            <a:pPr algn="ctr">
              <a:lnSpc>
                <a:spcPts val="3779"/>
              </a:lnSpc>
              <a:spcBef>
                <a:spcPct val="0"/>
              </a:spcBef>
            </a:pPr>
            <a:r>
              <a:rPr lang="en-US" b="true" sz="2700">
                <a:solidFill>
                  <a:srgbClr val="253439"/>
                </a:solidFill>
                <a:latin typeface="Glacial Indifference Bold"/>
                <a:ea typeface="Glacial Indifference Bold"/>
                <a:cs typeface="Glacial Indifference Bold"/>
                <a:sym typeface="Glacial Indifference Bold"/>
              </a:rPr>
              <a:t>Key Information for Test Administration</a:t>
            </a:r>
          </a:p>
        </p:txBody>
      </p:sp>
      <p:grpSp>
        <p:nvGrpSpPr>
          <p:cNvPr name="Group 15" id="15"/>
          <p:cNvGrpSpPr/>
          <p:nvPr/>
        </p:nvGrpSpPr>
        <p:grpSpPr>
          <a:xfrm rot="0">
            <a:off x="367640" y="154666"/>
            <a:ext cx="6121971" cy="721883"/>
            <a:chOff x="0" y="0"/>
            <a:chExt cx="2267397" cy="267364"/>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7" id="17"/>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sp>
        <p:nvSpPr>
          <p:cNvPr name="TextBox 18" id="18"/>
          <p:cNvSpPr txBox="true"/>
          <p:nvPr/>
        </p:nvSpPr>
        <p:spPr>
          <a:xfrm rot="0">
            <a:off x="-70332"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COMPLETE TRAINING</a:t>
            </a:r>
          </a:p>
        </p:txBody>
      </p:sp>
      <p:sp>
        <p:nvSpPr>
          <p:cNvPr name="TextBox 19" id="19"/>
          <p:cNvSpPr txBox="true"/>
          <p:nvPr/>
        </p:nvSpPr>
        <p:spPr>
          <a:xfrm rot="0">
            <a:off x="798124" y="6346802"/>
            <a:ext cx="8321725" cy="415290"/>
          </a:xfrm>
          <a:prstGeom prst="rect">
            <a:avLst/>
          </a:prstGeom>
        </p:spPr>
        <p:txBody>
          <a:bodyPr anchor="t" rtlCol="false" tIns="0" lIns="0" bIns="0" rIns="0">
            <a:spAutoFit/>
          </a:bodyPr>
          <a:lstStyle/>
          <a:p>
            <a:pPr algn="ctr">
              <a:lnSpc>
                <a:spcPts val="3359"/>
              </a:lnSpc>
            </a:pPr>
            <a:r>
              <a:rPr lang="en-US" b="true" sz="2399">
                <a:solidFill>
                  <a:srgbClr val="000000"/>
                </a:solidFill>
                <a:latin typeface="Glacial Indifference Bold"/>
                <a:ea typeface="Glacial Indifference Bold"/>
                <a:cs typeface="Glacial Indifference Bold"/>
                <a:sym typeface="Glacial Indifference Bold"/>
              </a:rPr>
              <a:t>See </a:t>
            </a:r>
            <a:r>
              <a:rPr lang="en-US" b="true" sz="2399" u="sng">
                <a:solidFill>
                  <a:srgbClr val="000000"/>
                </a:solidFill>
                <a:latin typeface="Glacial Indifference Bold"/>
                <a:ea typeface="Glacial Indifference Bold"/>
                <a:cs typeface="Glacial Indifference Bold"/>
                <a:sym typeface="Glacial Indifference Bold"/>
                <a:hlinkClick r:id="rId6" tooltip="https://opi.mt.gov/Portals/182/Page%20Files/Statewide%20Testing/Test%20Security/MontCASTestSecurityManual.pdf?ver=2019-10-28-090749-197"/>
              </a:rPr>
              <a:t>MontCAS Test Security Manual</a:t>
            </a:r>
            <a:r>
              <a:rPr lang="en-US" b="true" sz="2399">
                <a:solidFill>
                  <a:srgbClr val="000000"/>
                </a:solidFill>
                <a:latin typeface="Glacial Indifference Bold"/>
                <a:ea typeface="Glacial Indifference Bold"/>
                <a:cs typeface="Glacial Indifference Bold"/>
                <a:sym typeface="Glacial Indifference Bold"/>
              </a:rPr>
              <a:t> for guidance.</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167300" y="253613"/>
            <a:ext cx="6814337"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TRAINING RESOURCES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22</a:t>
            </a:r>
          </a:p>
        </p:txBody>
      </p:sp>
      <p:sp>
        <p:nvSpPr>
          <p:cNvPr name="TextBox 17" id="17"/>
          <p:cNvSpPr txBox="true"/>
          <p:nvPr/>
        </p:nvSpPr>
        <p:spPr>
          <a:xfrm rot="0">
            <a:off x="731520" y="1221619"/>
            <a:ext cx="8940939" cy="4831080"/>
          </a:xfrm>
          <a:prstGeom prst="rect">
            <a:avLst/>
          </a:prstGeom>
        </p:spPr>
        <p:txBody>
          <a:bodyPr anchor="t" rtlCol="false" tIns="0" lIns="0" bIns="0" rIns="0">
            <a:spAutoFit/>
          </a:bodyPr>
          <a:lstStyle/>
          <a:p>
            <a:pPr algn="l" marL="582930" indent="-291465" lvl="1">
              <a:lnSpc>
                <a:spcPts val="2700"/>
              </a:lnSpc>
              <a:buFont typeface="Arial"/>
              <a:buChar char="•"/>
            </a:pPr>
            <a:r>
              <a:rPr lang="en-US" sz="2700" u="sng">
                <a:solidFill>
                  <a:srgbClr val="253439"/>
                </a:solidFill>
                <a:latin typeface="Glacial Indifference"/>
                <a:ea typeface="Glacial Indifference"/>
                <a:cs typeface="Glacial Indifference"/>
                <a:sym typeface="Glacial Indifference"/>
                <a:hlinkClick r:id="rId5" tooltip="https://educator-testlet.kiteaai.org/AART/logIn.htm"/>
              </a:rPr>
              <a:t>Kite Educator Portal</a:t>
            </a:r>
            <a:r>
              <a:rPr lang="en-US" sz="2700">
                <a:solidFill>
                  <a:srgbClr val="253439"/>
                </a:solidFill>
                <a:latin typeface="Glacial Indifference"/>
                <a:ea typeface="Glacial Indifference"/>
                <a:cs typeface="Glacial Indifference"/>
                <a:sym typeface="Glacial Indifference"/>
              </a:rPr>
              <a:t> (unique MT login)</a:t>
            </a:r>
          </a:p>
          <a:p>
            <a:pPr algn="l">
              <a:lnSpc>
                <a:spcPts val="2700"/>
              </a:lnSpc>
            </a:pPr>
          </a:p>
          <a:p>
            <a:pPr algn="l" marL="582930" indent="-291465" lvl="1">
              <a:lnSpc>
                <a:spcPts val="2700"/>
              </a:lnSpc>
              <a:buFont typeface="Arial"/>
              <a:buChar char="•"/>
            </a:pPr>
            <a:r>
              <a:rPr lang="en-US" sz="2700" u="sng">
                <a:solidFill>
                  <a:srgbClr val="253439"/>
                </a:solidFill>
                <a:latin typeface="Glacial Indifference"/>
                <a:ea typeface="Glacial Indifference"/>
                <a:cs typeface="Glacial Indifference"/>
                <a:sym typeface="Glacial Indifference"/>
                <a:hlinkClick r:id="rId6" tooltip="https://files.kiteaai.org/documentation/testlets/MT/Testlet_Kite_Educator_Portal_Manual_MAST.pdf"/>
              </a:rPr>
              <a:t>Kite Educator Portal Manual</a:t>
            </a:r>
          </a:p>
          <a:p>
            <a:pPr algn="l">
              <a:lnSpc>
                <a:spcPts val="2700"/>
              </a:lnSpc>
            </a:pPr>
          </a:p>
          <a:p>
            <a:pPr algn="l" marL="582930" indent="-291465" lvl="1">
              <a:lnSpc>
                <a:spcPts val="2700"/>
              </a:lnSpc>
              <a:buFont typeface="Arial"/>
              <a:buChar char="•"/>
            </a:pPr>
            <a:r>
              <a:rPr lang="en-US" sz="2700" u="sng">
                <a:solidFill>
                  <a:srgbClr val="253439"/>
                </a:solidFill>
                <a:latin typeface="Glacial Indifference"/>
                <a:ea typeface="Glacial Indifference"/>
                <a:cs typeface="Glacial Indifference"/>
                <a:sym typeface="Glacial Indifference"/>
                <a:hlinkClick r:id="rId7" tooltip="https://opi.mt.gov/Portals/182/Page%20Files/MAST/Miscellaneous%20MAST%20Assets/Kite%20Multifactor%20Authentication.pdf?ver=2025-07-21-081750-277"/>
              </a:rPr>
              <a:t>Kite Educator Portal Multifactor Authentication</a:t>
            </a:r>
          </a:p>
          <a:p>
            <a:pPr algn="l">
              <a:lnSpc>
                <a:spcPts val="2700"/>
              </a:lnSpc>
            </a:pPr>
          </a:p>
          <a:p>
            <a:pPr algn="l" marL="582930" indent="-291465" lvl="1">
              <a:lnSpc>
                <a:spcPts val="2700"/>
              </a:lnSpc>
              <a:buFont typeface="Arial"/>
              <a:buChar char="•"/>
            </a:pPr>
            <a:r>
              <a:rPr lang="en-US" sz="2700" u="sng">
                <a:solidFill>
                  <a:srgbClr val="253439"/>
                </a:solidFill>
                <a:latin typeface="Glacial Indifference"/>
                <a:ea typeface="Glacial Indifference"/>
                <a:cs typeface="Glacial Indifference"/>
                <a:sym typeface="Glacial Indifference"/>
                <a:hlinkClick r:id="rId8" tooltip="https://opi.mt.gov/LinkClick.aspx?fileticket=ugz5v3Zi0Mw%3d&amp;portalid=182"/>
              </a:rPr>
              <a:t>MAST Test Administration Manual</a:t>
            </a:r>
          </a:p>
          <a:p>
            <a:pPr algn="l">
              <a:lnSpc>
                <a:spcPts val="2700"/>
              </a:lnSpc>
            </a:pPr>
          </a:p>
          <a:p>
            <a:pPr algn="l" marL="582930" indent="-291465" lvl="1">
              <a:lnSpc>
                <a:spcPts val="2700"/>
              </a:lnSpc>
              <a:buFont typeface="Arial"/>
              <a:buChar char="•"/>
            </a:pPr>
            <a:r>
              <a:rPr lang="en-US" sz="2700" u="sng">
                <a:solidFill>
                  <a:srgbClr val="253439"/>
                </a:solidFill>
                <a:latin typeface="Glacial Indifference"/>
                <a:ea typeface="Glacial Indifference"/>
                <a:cs typeface="Glacial Indifference"/>
                <a:sym typeface="Glacial Indifference"/>
                <a:hlinkClick r:id="rId9" tooltip="https://opi.mt.gov/LinkClick.aspx?fileticket=Ug1mcBx9Hcs%3d&amp;portalid=182"/>
              </a:rPr>
              <a:t>MAST Training Videos</a:t>
            </a:r>
          </a:p>
          <a:p>
            <a:pPr algn="l">
              <a:lnSpc>
                <a:spcPts val="2700"/>
              </a:lnSpc>
            </a:pPr>
          </a:p>
          <a:p>
            <a:pPr algn="l" marL="582930" indent="-291465" lvl="1">
              <a:lnSpc>
                <a:spcPts val="2700"/>
              </a:lnSpc>
              <a:buFont typeface="Arial"/>
              <a:buChar char="•"/>
            </a:pPr>
            <a:r>
              <a:rPr lang="en-US" sz="2700" u="sng">
                <a:solidFill>
                  <a:srgbClr val="253439"/>
                </a:solidFill>
                <a:latin typeface="Glacial Indifference"/>
                <a:ea typeface="Glacial Indifference"/>
                <a:cs typeface="Glacial Indifference"/>
                <a:sym typeface="Glacial Indifference"/>
                <a:hlinkClick r:id="rId10" tooltip="https://opi.mt.gov/Portals/182/Page%20Files/Statewide%20Testing/Test%20Security/FY2021/Roles_Document_TA_FY2021.pdf?ver=2020-11-09-155204-390#:~:text=This%20document%20provides%20information%20on%20the%20responsibilities%20of,standardized%20test%20administration%20procedures%20and%20test%20security%20policies."/>
              </a:rPr>
              <a:t>Test Administrator Roles and Responsibilities for Test Security</a:t>
            </a:r>
          </a:p>
          <a:p>
            <a:pPr algn="l">
              <a:lnSpc>
                <a:spcPts val="2700"/>
              </a:lnSpc>
            </a:pPr>
          </a:p>
          <a:p>
            <a:pPr algn="l" marL="582930" indent="-291465" lvl="1">
              <a:lnSpc>
                <a:spcPts val="2700"/>
              </a:lnSpc>
              <a:buFont typeface="Arial"/>
              <a:buChar char="•"/>
            </a:pPr>
            <a:r>
              <a:rPr lang="en-US" sz="2700" u="sng">
                <a:solidFill>
                  <a:srgbClr val="253439"/>
                </a:solidFill>
                <a:latin typeface="Glacial Indifference"/>
                <a:ea typeface="Glacial Indifference"/>
                <a:cs typeface="Glacial Indifference"/>
                <a:sym typeface="Glacial Indifference"/>
                <a:hlinkClick r:id="rId11" tooltip="https://opi.mt.gov/Portals/182/Page%20Files/Statewide%20Testing/Test%20Security/MontCASTestSecurityManual.pdf?ver=2019-10-28-090749-197"/>
              </a:rPr>
              <a:t>MontCAS Test Security Manual</a:t>
            </a:r>
          </a:p>
        </p:txBody>
      </p:sp>
      <p:sp>
        <p:nvSpPr>
          <p:cNvPr name="TextBox 18" id="18"/>
          <p:cNvSpPr txBox="true"/>
          <p:nvPr/>
        </p:nvSpPr>
        <p:spPr>
          <a:xfrm rot="0">
            <a:off x="2235138" y="6485299"/>
            <a:ext cx="5210175" cy="591686"/>
          </a:xfrm>
          <a:prstGeom prst="rect">
            <a:avLst/>
          </a:prstGeom>
        </p:spPr>
        <p:txBody>
          <a:bodyPr anchor="t" rtlCol="false" tIns="0" lIns="0" bIns="0" rIns="0">
            <a:spAutoFit/>
          </a:bodyPr>
          <a:lstStyle/>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All MAST-related resources can be found </a:t>
            </a:r>
          </a:p>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on the </a:t>
            </a:r>
            <a:r>
              <a:rPr lang="en-US" sz="2294" i="true" u="sng">
                <a:solidFill>
                  <a:srgbClr val="000000"/>
                </a:solidFill>
                <a:latin typeface="Glacial Indifference Italics"/>
                <a:ea typeface="Glacial Indifference Italics"/>
                <a:cs typeface="Glacial Indifference Italics"/>
                <a:sym typeface="Glacial Indifference Italics"/>
                <a:hlinkClick r:id="rId12" tooltip="https://newmeridiancorp.org/montana-aligned-to-standards-through-year-program-portal/"/>
              </a:rPr>
              <a:t>MAST Portal</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TextBox 14" id="14"/>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TESTING TASKS</a:t>
            </a:r>
          </a:p>
        </p:txBody>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23</a:t>
            </a:r>
          </a:p>
        </p:txBody>
      </p:sp>
      <p:sp>
        <p:nvSpPr>
          <p:cNvPr name="TextBox 16" id="16"/>
          <p:cNvSpPr txBox="true"/>
          <p:nvPr/>
        </p:nvSpPr>
        <p:spPr>
          <a:xfrm rot="0">
            <a:off x="1386775" y="863787"/>
            <a:ext cx="7374491" cy="614937"/>
          </a:xfrm>
          <a:prstGeom prst="rect">
            <a:avLst/>
          </a:prstGeom>
        </p:spPr>
        <p:txBody>
          <a:bodyPr anchor="t" rtlCol="false" tIns="0" lIns="0" bIns="0" rIns="0">
            <a:spAutoFit/>
          </a:bodyPr>
          <a:lstStyle/>
          <a:p>
            <a:pPr algn="ctr">
              <a:lnSpc>
                <a:spcPts val="5372"/>
              </a:lnSpc>
            </a:pPr>
            <a:r>
              <a:rPr lang="en-US" sz="2699">
                <a:solidFill>
                  <a:srgbClr val="222222"/>
                </a:solidFill>
                <a:latin typeface="Roboto Condensed"/>
                <a:ea typeface="Roboto Condensed"/>
                <a:cs typeface="Roboto Condensed"/>
                <a:sym typeface="Roboto Condensed"/>
              </a:rPr>
              <a:t>The WHY: Successful administration of the MAST.</a:t>
            </a:r>
          </a:p>
        </p:txBody>
      </p:sp>
      <p:sp>
        <p:nvSpPr>
          <p:cNvPr name="Freeform 17" id="17">
            <a:extLst>
              <a:ext uri="{C183D7F6-B498-43B3-948B-1728B52AA6E4}">
                <adec:decorative xmlns:adec="http://schemas.microsoft.com/office/drawing/2017/decorative" val="1"/>
              </a:ext>
            </a:extLst>
          </p:cNvPr>
          <p:cNvSpPr/>
          <p:nvPr/>
        </p:nvSpPr>
        <p:spPr>
          <a:xfrm flipH="false" flipV="false" rot="0">
            <a:off x="164341" y="1678749"/>
            <a:ext cx="9553748" cy="5506155"/>
          </a:xfrm>
          <a:custGeom>
            <a:avLst/>
            <a:gdLst/>
            <a:ahLst/>
            <a:cxnLst/>
            <a:rect r="r" b="b" t="t" l="l"/>
            <a:pathLst>
              <a:path h="5506155" w="9553748">
                <a:moveTo>
                  <a:pt x="0" y="0"/>
                </a:moveTo>
                <a:lnTo>
                  <a:pt x="9553748" y="0"/>
                </a:lnTo>
                <a:lnTo>
                  <a:pt x="9553748" y="5506155"/>
                </a:lnTo>
                <a:lnTo>
                  <a:pt x="0" y="5506155"/>
                </a:lnTo>
                <a:lnTo>
                  <a:pt x="0" y="0"/>
                </a:lnTo>
                <a:close/>
              </a:path>
            </a:pathLst>
          </a:custGeom>
          <a:blipFill>
            <a:blip r:embed="rId4">
              <a:extLst>
                <a:ext uri="{96DAC541-7B7A-43D3-8B79-37D633B846F1}">
                  <asvg:svgBlip xmlns:asvg="http://schemas.microsoft.com/office/drawing/2016/SVG/main" r:embed="rId5"/>
                </a:ext>
              </a:extLst>
            </a:blip>
            <a:stretch>
              <a:fillRect l="0" t="0" r="0" b="-100906"/>
            </a:stretch>
          </a:blipFill>
        </p:spPr>
      </p:sp>
      <p:sp>
        <p:nvSpPr>
          <p:cNvPr name="TextBox 18" id="18"/>
          <p:cNvSpPr txBox="true"/>
          <p:nvPr/>
        </p:nvSpPr>
        <p:spPr>
          <a:xfrm rot="0">
            <a:off x="391874" y="5987249"/>
            <a:ext cx="1252089"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After Testing</a:t>
            </a:r>
          </a:p>
        </p:txBody>
      </p:sp>
      <p:sp>
        <p:nvSpPr>
          <p:cNvPr name="TextBox 19" id="19"/>
          <p:cNvSpPr txBox="true"/>
          <p:nvPr/>
        </p:nvSpPr>
        <p:spPr>
          <a:xfrm rot="0">
            <a:off x="430963" y="4067790"/>
            <a:ext cx="1173911"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During Testing</a:t>
            </a:r>
          </a:p>
        </p:txBody>
      </p:sp>
      <p:sp>
        <p:nvSpPr>
          <p:cNvPr name="TextBox 20" id="20"/>
          <p:cNvSpPr txBox="true"/>
          <p:nvPr/>
        </p:nvSpPr>
        <p:spPr>
          <a:xfrm rot="0">
            <a:off x="430963" y="2156958"/>
            <a:ext cx="1173911"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Before Testing</a:t>
            </a:r>
          </a:p>
        </p:txBody>
      </p:sp>
      <p:sp>
        <p:nvSpPr>
          <p:cNvPr name="Freeform 21" id="21">
            <a:extLst>
              <a:ext uri="{C183D7F6-B498-43B3-948B-1728B52AA6E4}">
                <adec:decorative xmlns:adec="http://schemas.microsoft.com/office/drawing/2017/decorative" val="1"/>
              </a:ext>
            </a:extLst>
          </p:cNvPr>
          <p:cNvSpPr/>
          <p:nvPr/>
        </p:nvSpPr>
        <p:spPr>
          <a:xfrm flipH="false" flipV="false" rot="0">
            <a:off x="1885436" y="2845677"/>
            <a:ext cx="4052630" cy="372787"/>
          </a:xfrm>
          <a:custGeom>
            <a:avLst/>
            <a:gdLst/>
            <a:ahLst/>
            <a:cxnLst/>
            <a:rect r="r" b="b" t="t" l="l"/>
            <a:pathLst>
              <a:path h="372787" w="4052630">
                <a:moveTo>
                  <a:pt x="0" y="0"/>
                </a:moveTo>
                <a:lnTo>
                  <a:pt x="4052630" y="0"/>
                </a:lnTo>
                <a:lnTo>
                  <a:pt x="4052630" y="372787"/>
                </a:lnTo>
                <a:lnTo>
                  <a:pt x="0" y="372787"/>
                </a:lnTo>
                <a:lnTo>
                  <a:pt x="0" y="0"/>
                </a:lnTo>
                <a:close/>
              </a:path>
            </a:pathLst>
          </a:custGeom>
          <a:blipFill>
            <a:blip r:embed="rId6"/>
            <a:stretch>
              <a:fillRect l="-195857" t="-649416" r="-371018" b="-945202"/>
            </a:stretch>
          </a:blipFill>
          <a:ln w="38100" cap="sq">
            <a:solidFill>
              <a:srgbClr val="C12A2F"/>
            </a:solidFill>
            <a:prstDash val="solid"/>
            <a:miter/>
          </a:ln>
        </p:spPr>
      </p:sp>
      <p:sp>
        <p:nvSpPr>
          <p:cNvPr name="TextBox 22" id="22"/>
          <p:cNvSpPr txBox="true"/>
          <p:nvPr/>
        </p:nvSpPr>
        <p:spPr>
          <a:xfrm rot="0">
            <a:off x="1885436" y="1886834"/>
            <a:ext cx="4537208" cy="1273168"/>
          </a:xfrm>
          <a:prstGeom prst="rect">
            <a:avLst/>
          </a:prstGeom>
        </p:spPr>
        <p:txBody>
          <a:bodyPr anchor="t" rtlCol="false" tIns="0" lIns="0" bIns="0" rIns="0">
            <a:spAutoFit/>
          </a:bodyPr>
          <a:lstStyle/>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Access the Kite Educator Portal</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Complete Test Security Agreement</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Complete Training</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Schedule Testlets </a:t>
            </a:r>
          </a:p>
        </p:txBody>
      </p:sp>
      <p:sp>
        <p:nvSpPr>
          <p:cNvPr name="TextBox 23" id="23"/>
          <p:cNvSpPr txBox="true"/>
          <p:nvPr/>
        </p:nvSpPr>
        <p:spPr>
          <a:xfrm rot="0">
            <a:off x="1885436" y="3967999"/>
            <a:ext cx="5982728" cy="776962"/>
          </a:xfrm>
          <a:prstGeom prst="rect">
            <a:avLst/>
          </a:prstGeom>
        </p:spPr>
        <p:txBody>
          <a:bodyPr anchor="t" rtlCol="false" tIns="0" lIns="0" bIns="0" rIns="0">
            <a:spAutoFit/>
          </a:bodyPr>
          <a:lstStyle/>
          <a:p>
            <a:pPr algn="l" marL="432382" indent="-216191" lvl="1">
              <a:lnSpc>
                <a:spcPts val="2002"/>
              </a:lnSpc>
              <a:buFont typeface="Arial"/>
              <a:buChar char="•"/>
            </a:pPr>
            <a:r>
              <a:rPr lang="en-US" sz="2002">
                <a:solidFill>
                  <a:srgbClr val="222222"/>
                </a:solidFill>
                <a:latin typeface="Roboto Condensed"/>
                <a:ea typeface="Roboto Condensed"/>
                <a:cs typeface="Roboto Condensed"/>
                <a:sym typeface="Roboto Condensed"/>
              </a:rPr>
              <a:t>Administer Testlets</a:t>
            </a:r>
          </a:p>
          <a:p>
            <a:pPr algn="l" marL="432382" indent="-216191" lvl="1">
              <a:lnSpc>
                <a:spcPts val="2002"/>
              </a:lnSpc>
              <a:buFont typeface="Arial"/>
              <a:buChar char="•"/>
            </a:pPr>
            <a:r>
              <a:rPr lang="en-US" sz="2002">
                <a:solidFill>
                  <a:srgbClr val="222222"/>
                </a:solidFill>
                <a:latin typeface="Roboto Condensed"/>
                <a:ea typeface="Roboto Condensed"/>
                <a:cs typeface="Roboto Condensed"/>
                <a:sym typeface="Roboto Condensed"/>
              </a:rPr>
              <a:t>Monitor Testlet Completion</a:t>
            </a:r>
          </a:p>
          <a:p>
            <a:pPr algn="l" marL="432382" indent="-216191" lvl="1">
              <a:lnSpc>
                <a:spcPts val="2002"/>
              </a:lnSpc>
              <a:buFont typeface="Arial"/>
              <a:buChar char="•"/>
            </a:pPr>
            <a:r>
              <a:rPr lang="en-US" sz="2002">
                <a:solidFill>
                  <a:srgbClr val="222222"/>
                </a:solidFill>
                <a:latin typeface="Roboto Condensed"/>
                <a:ea typeface="Roboto Condensed"/>
                <a:cs typeface="Roboto Condensed"/>
                <a:sym typeface="Roboto Condensed"/>
              </a:rPr>
              <a:t>Access &amp; Share Student Score Reports</a:t>
            </a:r>
          </a:p>
        </p:txBody>
      </p:sp>
      <p:sp>
        <p:nvSpPr>
          <p:cNvPr name="Freeform 24" id="24">
            <a:extLst>
              <a:ext uri="{C183D7F6-B498-43B3-948B-1728B52AA6E4}">
                <adec:decorative xmlns:adec="http://schemas.microsoft.com/office/drawing/2017/decorative" val="1"/>
              </a:ext>
            </a:extLst>
          </p:cNvPr>
          <p:cNvSpPr/>
          <p:nvPr/>
        </p:nvSpPr>
        <p:spPr>
          <a:xfrm flipH="false" flipV="false" rot="0">
            <a:off x="8947483" y="6501021"/>
            <a:ext cx="806117" cy="814179"/>
          </a:xfrm>
          <a:custGeom>
            <a:avLst/>
            <a:gdLst/>
            <a:ahLst/>
            <a:cxnLst/>
            <a:rect r="r" b="b" t="t" l="l"/>
            <a:pathLst>
              <a:path h="814179" w="806117">
                <a:moveTo>
                  <a:pt x="0" y="0"/>
                </a:moveTo>
                <a:lnTo>
                  <a:pt x="806117" y="0"/>
                </a:lnTo>
                <a:lnTo>
                  <a:pt x="806117" y="814179"/>
                </a:lnTo>
                <a:lnTo>
                  <a:pt x="0" y="814179"/>
                </a:lnTo>
                <a:lnTo>
                  <a:pt x="0" y="0"/>
                </a:lnTo>
                <a:close/>
              </a:path>
            </a:pathLst>
          </a:custGeom>
          <a:blipFill>
            <a:blip r:embed="rId7"/>
            <a:stretch>
              <a:fillRect l="0" t="0" r="0" b="0"/>
            </a:stretch>
          </a:blipFill>
        </p:spPr>
      </p:sp>
      <p:sp>
        <p:nvSpPr>
          <p:cNvPr name="TextBox 25" id="25"/>
          <p:cNvSpPr txBox="true"/>
          <p:nvPr/>
        </p:nvSpPr>
        <p:spPr>
          <a:xfrm rot="0">
            <a:off x="5867538" y="1886834"/>
            <a:ext cx="4537208" cy="1273168"/>
          </a:xfrm>
          <a:prstGeom prst="rect">
            <a:avLst/>
          </a:prstGeom>
        </p:spPr>
        <p:txBody>
          <a:bodyPr anchor="t" rtlCol="false" tIns="0" lIns="0" bIns="0" rIns="0">
            <a:spAutoFit/>
          </a:bodyPr>
          <a:lstStyle/>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Verify Student Rosters &amp; PNPs</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Print Student Tickets &amp; DACs</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Administer Practice Tests</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Prepare Students to Test</a:t>
            </a:r>
          </a:p>
        </p:txBody>
      </p:sp>
      <p:sp>
        <p:nvSpPr>
          <p:cNvPr name="TextBox 26" id="26"/>
          <p:cNvSpPr txBox="true"/>
          <p:nvPr/>
        </p:nvSpPr>
        <p:spPr>
          <a:xfrm rot="0">
            <a:off x="1885436" y="5761287"/>
            <a:ext cx="4604175" cy="1273158"/>
          </a:xfrm>
          <a:prstGeom prst="rect">
            <a:avLst/>
          </a:prstGeom>
        </p:spPr>
        <p:txBody>
          <a:bodyPr anchor="t" rtlCol="false" tIns="0" lIns="0" bIns="0" rIns="0">
            <a:spAutoFit/>
          </a:bodyPr>
          <a:lstStyle/>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Access &amp; Share Student Score Reports</a:t>
            </a:r>
          </a:p>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Reflect on the successes and challenges of administration</a:t>
            </a:r>
          </a:p>
          <a:p>
            <a:pPr algn="l">
              <a:lnSpc>
                <a:spcPts val="2503"/>
              </a:lnSpc>
            </a:pP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descr="image of MAST test design"/>
          <p:cNvSpPr/>
          <p:nvPr/>
        </p:nvSpPr>
        <p:spPr>
          <a:xfrm flipH="false" flipV="false" rot="0">
            <a:off x="658372" y="1615766"/>
            <a:ext cx="7415866" cy="5699434"/>
          </a:xfrm>
          <a:custGeom>
            <a:avLst/>
            <a:gdLst/>
            <a:ahLst/>
            <a:cxnLst/>
            <a:rect r="r" b="b" t="t" l="l"/>
            <a:pathLst>
              <a:path h="5699434" w="7415866">
                <a:moveTo>
                  <a:pt x="0" y="0"/>
                </a:moveTo>
                <a:lnTo>
                  <a:pt x="7415865" y="0"/>
                </a:lnTo>
                <a:lnTo>
                  <a:pt x="7415865" y="5699434"/>
                </a:lnTo>
                <a:lnTo>
                  <a:pt x="0" y="5699434"/>
                </a:lnTo>
                <a:lnTo>
                  <a:pt x="0" y="0"/>
                </a:lnTo>
                <a:close/>
              </a:path>
            </a:pathLst>
          </a:custGeom>
          <a:blipFill>
            <a:blip r:embed="rId2"/>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8" id="8">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grpSp>
        <p:nvGrpSpPr>
          <p:cNvPr name="Group 9" id="9"/>
          <p:cNvGrpSpPr/>
          <p:nvPr/>
        </p:nvGrpSpPr>
        <p:grpSpPr>
          <a:xfrm rot="0">
            <a:off x="8641123" y="6208984"/>
            <a:ext cx="1106216" cy="1106216"/>
            <a:chOff x="0" y="0"/>
            <a:chExt cx="812800" cy="812800"/>
          </a:xfrm>
        </p:grpSpPr>
        <p:sp>
          <p:nvSpPr>
            <p:cNvPr name="Freeform 10" id="10">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1" id="11"/>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2" id="12">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5"/>
            <a:stretch>
              <a:fillRect l="0" t="0" r="0" b="0"/>
            </a:stretch>
          </a:blipFill>
        </p:spPr>
      </p:sp>
      <p:grpSp>
        <p:nvGrpSpPr>
          <p:cNvPr name="Group 13" id="13"/>
          <p:cNvGrpSpPr/>
          <p:nvPr/>
        </p:nvGrpSpPr>
        <p:grpSpPr>
          <a:xfrm rot="0">
            <a:off x="6661154" y="1019795"/>
            <a:ext cx="2826166" cy="1378839"/>
            <a:chOff x="0" y="0"/>
            <a:chExt cx="3768222" cy="1838452"/>
          </a:xfrm>
        </p:grpSpPr>
        <p:sp>
          <p:nvSpPr>
            <p:cNvPr name="Freeform 14" id="14">
              <a:extLst>
                <a:ext uri="{C183D7F6-B498-43B3-948B-1728B52AA6E4}">
                  <adec:decorative xmlns:adec="http://schemas.microsoft.com/office/drawing/2017/decorative" val="1"/>
                </a:ext>
              </a:extLst>
            </p:cNvPr>
            <p:cNvSpPr/>
            <p:nvPr/>
          </p:nvSpPr>
          <p:spPr>
            <a:xfrm flipH="false" flipV="false" rot="616826">
              <a:off x="103620" y="315035"/>
              <a:ext cx="1276014" cy="1276014"/>
            </a:xfrm>
            <a:custGeom>
              <a:avLst/>
              <a:gdLst/>
              <a:ahLst/>
              <a:cxnLst/>
              <a:rect r="r" b="b" t="t" l="l"/>
              <a:pathLst>
                <a:path h="1276014" w="1276014">
                  <a:moveTo>
                    <a:pt x="0" y="0"/>
                  </a:moveTo>
                  <a:lnTo>
                    <a:pt x="1276014" y="0"/>
                  </a:lnTo>
                  <a:lnTo>
                    <a:pt x="1276014" y="1276014"/>
                  </a:lnTo>
                  <a:lnTo>
                    <a:pt x="0" y="1276014"/>
                  </a:lnTo>
                  <a:lnTo>
                    <a:pt x="0" y="0"/>
                  </a:lnTo>
                  <a:close/>
                </a:path>
              </a:pathLst>
            </a:custGeom>
            <a:blipFill>
              <a:blip r:embed="rId6"/>
              <a:stretch>
                <a:fillRect l="0" t="0" r="0" b="0"/>
              </a:stretch>
            </a:blipFill>
          </p:spPr>
        </p:sp>
        <p:sp>
          <p:nvSpPr>
            <p:cNvPr name="TextBox 15" id="15"/>
            <p:cNvSpPr txBox="true"/>
            <p:nvPr/>
          </p:nvSpPr>
          <p:spPr>
            <a:xfrm rot="0">
              <a:off x="1534054" y="0"/>
              <a:ext cx="2234167" cy="1838452"/>
            </a:xfrm>
            <a:prstGeom prst="rect">
              <a:avLst/>
            </a:prstGeom>
          </p:spPr>
          <p:txBody>
            <a:bodyPr anchor="t" rtlCol="false" tIns="0" lIns="0" bIns="0" rIns="0">
              <a:spAutoFit/>
            </a:bodyPr>
            <a:lstStyle/>
            <a:p>
              <a:pPr algn="ctr">
                <a:lnSpc>
                  <a:spcPts val="2178"/>
                </a:lnSpc>
              </a:pPr>
              <a:r>
                <a:rPr lang="en-US" sz="1800" b="true">
                  <a:solidFill>
                    <a:srgbClr val="000000"/>
                  </a:solidFill>
                  <a:latin typeface="Glacial Indifference Bold"/>
                  <a:ea typeface="Glacial Indifference Bold"/>
                  <a:cs typeface="Glacial Indifference Bold"/>
                  <a:sym typeface="Glacial Indifference Bold"/>
                </a:rPr>
                <a:t>These 12 testlets are flexibly scheduled at the school level </a:t>
              </a:r>
            </a:p>
          </p:txBody>
        </p:sp>
      </p:grpSp>
      <p:grpSp>
        <p:nvGrpSpPr>
          <p:cNvPr name="Group 16" id="16"/>
          <p:cNvGrpSpPr/>
          <p:nvPr/>
        </p:nvGrpSpPr>
        <p:grpSpPr>
          <a:xfrm rot="0">
            <a:off x="167300" y="242239"/>
            <a:ext cx="6814337" cy="721883"/>
            <a:chOff x="0" y="0"/>
            <a:chExt cx="2523829" cy="267364"/>
          </a:xfrm>
        </p:grpSpPr>
        <p:sp>
          <p:nvSpPr>
            <p:cNvPr name="Freeform 17" id="17">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8" id="18"/>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sp>
        <p:nvSpPr>
          <p:cNvPr name="TextBox 19" id="19"/>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24</a:t>
            </a:r>
          </a:p>
        </p:txBody>
      </p:sp>
      <p:sp>
        <p:nvSpPr>
          <p:cNvPr name="TextBox 20" id="20"/>
          <p:cNvSpPr txBox="true"/>
          <p:nvPr/>
        </p:nvSpPr>
        <p:spPr>
          <a:xfrm rot="0">
            <a:off x="167300" y="253613"/>
            <a:ext cx="6814337"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SCHEDULE TESTLETS</a:t>
            </a:r>
          </a:p>
        </p:txBody>
      </p:sp>
      <p:sp>
        <p:nvSpPr>
          <p:cNvPr name="TextBox 21" id="21"/>
          <p:cNvSpPr txBox="true"/>
          <p:nvPr/>
        </p:nvSpPr>
        <p:spPr>
          <a:xfrm rot="0">
            <a:off x="658372" y="962645"/>
            <a:ext cx="8363708" cy="464820"/>
          </a:xfrm>
          <a:prstGeom prst="rect">
            <a:avLst/>
          </a:prstGeom>
        </p:spPr>
        <p:txBody>
          <a:bodyPr anchor="t" rtlCol="false" tIns="0" lIns="0" bIns="0" rIns="0">
            <a:spAutoFit/>
          </a:bodyPr>
          <a:lstStyle/>
          <a:p>
            <a:pPr algn="ctr">
              <a:lnSpc>
                <a:spcPts val="3779"/>
              </a:lnSpc>
              <a:spcBef>
                <a:spcPct val="0"/>
              </a:spcBef>
            </a:pPr>
            <a:r>
              <a:rPr lang="en-US" b="true" sz="2700">
                <a:solidFill>
                  <a:srgbClr val="253439"/>
                </a:solidFill>
                <a:latin typeface="Glacial Indifference Bold"/>
                <a:ea typeface="Glacial Indifference Bold"/>
                <a:cs typeface="Glacial Indifference Bold"/>
                <a:sym typeface="Glacial Indifference Bold"/>
              </a:rPr>
              <a:t>2025-2026 MAST Test Design</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167300" y="253613"/>
            <a:ext cx="6814337"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SCHEDULE TESTLETS</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25</a:t>
            </a:r>
          </a:p>
        </p:txBody>
      </p:sp>
      <p:graphicFrame>
        <p:nvGraphicFramePr>
          <p:cNvPr name="Table 17" id="17"/>
          <p:cNvGraphicFramePr>
            <a:graphicFrameLocks noGrp="true"/>
          </p:cNvGraphicFramePr>
          <p:nvPr/>
        </p:nvGraphicFramePr>
        <p:xfrm>
          <a:off x="922077" y="1721825"/>
          <a:ext cx="8368885" cy="4386442"/>
        </p:xfrm>
        <a:graphic>
          <a:graphicData uri="http://schemas.openxmlformats.org/drawingml/2006/table">
            <a:tbl>
              <a:tblPr/>
              <a:tblGrid>
                <a:gridCol w="1496273"/>
                <a:gridCol w="2290870"/>
                <a:gridCol w="2290870"/>
                <a:gridCol w="2290870"/>
              </a:tblGrid>
              <a:tr h="778031">
                <a:tc rowSpan="3">
                  <a:txBody>
                    <a:bodyPr anchor="t" rtlCol="false"/>
                    <a:lstStyle/>
                    <a:p>
                      <a:pPr algn="ctr">
                        <a:lnSpc>
                          <a:spcPts val="2660"/>
                        </a:lnSpc>
                        <a:defRPr/>
                      </a:pP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3220"/>
                        </a:lnSpc>
                        <a:defRPr/>
                      </a:pPr>
                      <a:r>
                        <a:rPr lang="en-US" sz="2300" b="true">
                          <a:solidFill>
                            <a:srgbClr val="000000"/>
                          </a:solidFill>
                          <a:latin typeface="Glacial Indifference Bold"/>
                          <a:ea typeface="Glacial Indifference Bold"/>
                          <a:cs typeface="Glacial Indifference Bold"/>
                          <a:sym typeface="Glacial Indifference Bold"/>
                        </a:rPr>
                        <a:t>Window 1</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3220"/>
                        </a:lnSpc>
                        <a:defRPr/>
                      </a:pPr>
                      <a:r>
                        <a:rPr lang="en-US" sz="2300" b="true">
                          <a:solidFill>
                            <a:srgbClr val="000000"/>
                          </a:solidFill>
                          <a:latin typeface="Glacial Indifference Bold"/>
                          <a:ea typeface="Glacial Indifference Bold"/>
                          <a:cs typeface="Glacial Indifference Bold"/>
                          <a:sym typeface="Glacial Indifference Bold"/>
                        </a:rPr>
                        <a:t>Window 2</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3220"/>
                        </a:lnSpc>
                        <a:defRPr/>
                      </a:pPr>
                      <a:r>
                        <a:rPr lang="en-US" sz="2300" b="true">
                          <a:solidFill>
                            <a:srgbClr val="000000"/>
                          </a:solidFill>
                          <a:latin typeface="Glacial Indifference Bold"/>
                          <a:ea typeface="Glacial Indifference Bold"/>
                          <a:cs typeface="Glacial Indifference Bold"/>
                          <a:sym typeface="Glacial Indifference Bold"/>
                        </a:rPr>
                        <a:t>Window 3</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871050">
                <a:tc vMerge="true">
                  <a:txBody>
                    <a:bodyPr anchor="t" rtlCol="false"/>
                    <a:lstStyle/>
                    <a:p>
                      <a:pPr algn="ctr">
                        <a:lnSpc>
                          <a:spcPts val="2660"/>
                        </a:lnSpc>
                        <a:defRPr/>
                      </a:pP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October 13 - </a:t>
                      </a:r>
                      <a:endParaRPr lang="en-US" sz="1100"/>
                    </a:p>
                    <a:p>
                      <a:pPr algn="ctr">
                        <a:lnSpc>
                          <a:spcPts val="2520"/>
                        </a:lnSpc>
                      </a:pPr>
                      <a:r>
                        <a:rPr lang="en-US" sz="1800">
                          <a:solidFill>
                            <a:srgbClr val="000000"/>
                          </a:solidFill>
                          <a:latin typeface="Glacial Indifference"/>
                          <a:ea typeface="Glacial Indifference"/>
                          <a:cs typeface="Glacial Indifference"/>
                          <a:sym typeface="Glacial Indifference"/>
                        </a:rPr>
                        <a:t>December 5</a:t>
                      </a:r>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January 12 - </a:t>
                      </a:r>
                      <a:endParaRPr lang="en-US" sz="1100"/>
                    </a:p>
                    <a:p>
                      <a:pPr algn="ctr">
                        <a:lnSpc>
                          <a:spcPts val="2520"/>
                        </a:lnSpc>
                      </a:pPr>
                      <a:r>
                        <a:rPr lang="en-US" sz="1800">
                          <a:solidFill>
                            <a:srgbClr val="000000"/>
                          </a:solidFill>
                          <a:latin typeface="Glacial Indifference"/>
                          <a:ea typeface="Glacial Indifference"/>
                          <a:cs typeface="Glacial Indifference"/>
                          <a:sym typeface="Glacial Indifference"/>
                        </a:rPr>
                        <a:t>March 6</a:t>
                      </a:r>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March 30 - </a:t>
                      </a:r>
                      <a:endParaRPr lang="en-US" sz="1100"/>
                    </a:p>
                    <a:p>
                      <a:pPr algn="ctr">
                        <a:lnSpc>
                          <a:spcPts val="2520"/>
                        </a:lnSpc>
                      </a:pPr>
                      <a:r>
                        <a:rPr lang="en-US" sz="1800">
                          <a:solidFill>
                            <a:srgbClr val="000000"/>
                          </a:solidFill>
                          <a:latin typeface="Glacial Indifference"/>
                          <a:ea typeface="Glacial Indifference"/>
                          <a:cs typeface="Glacial Indifference"/>
                          <a:sym typeface="Glacial Indifference"/>
                        </a:rPr>
                        <a:t>May 22</a:t>
                      </a:r>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670249">
                <a:tc vMerge="true">
                  <a:txBody>
                    <a:bodyPr anchor="t" rtlCol="false"/>
                    <a:lstStyle/>
                    <a:p>
                      <a:pPr algn="ctr">
                        <a:lnSpc>
                          <a:spcPts val="2660"/>
                        </a:lnSpc>
                        <a:defRPr/>
                      </a:pP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8 weeks </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8 weeks </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8 weeks </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719574">
                <a:tc rowSpan="2">
                  <a:txBody>
                    <a:bodyPr anchor="t" rtlCol="false"/>
                    <a:lstStyle/>
                    <a:p>
                      <a:pPr algn="ctr">
                        <a:lnSpc>
                          <a:spcPts val="4060"/>
                        </a:lnSpc>
                        <a:defRPr/>
                      </a:pPr>
                      <a:r>
                        <a:rPr lang="en-US" sz="2900" b="true">
                          <a:solidFill>
                            <a:srgbClr val="000000"/>
                          </a:solidFill>
                          <a:latin typeface="Glacial Indifference Bold"/>
                          <a:ea typeface="Glacial Indifference Bold"/>
                          <a:cs typeface="Glacial Indifference Bold"/>
                          <a:sym typeface="Glacial Indifference Bold"/>
                        </a:rPr>
                        <a:t>MATH</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rowSpan="2">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3-5 Testlets</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DE59"/>
                    </a:solidFill>
                  </a:tcPr>
                </a:tc>
                <a:tc rowSpan="2">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3-5 Testlets</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DE59"/>
                    </a:solidFill>
                  </a:tcPr>
                </a:tc>
                <a:tc>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3-5 Testlets</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DE59"/>
                    </a:solidFill>
                  </a:tcPr>
                </a:tc>
              </a:tr>
              <a:tr h="316345">
                <a:tc vMerge="true">
                  <a:txBody>
                    <a:bodyPr anchor="t" rtlCol="false"/>
                    <a:lstStyle/>
                    <a:p>
                      <a:pPr algn="ctr">
                        <a:lnSpc>
                          <a:spcPts val="4060"/>
                        </a:lnSpc>
                        <a:defRPr/>
                      </a:pPr>
                      <a:r>
                        <a:rPr lang="en-US" sz="2900" b="true">
                          <a:solidFill>
                            <a:srgbClr val="000000"/>
                          </a:solidFill>
                          <a:latin typeface="Glacial Indifference Bold"/>
                          <a:ea typeface="Glacial Indifference Bold"/>
                          <a:cs typeface="Glacial Indifference Bold"/>
                          <a:sym typeface="Glacial Indifference Bold"/>
                        </a:rPr>
                        <a:t>MATH</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vMerge="true">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3-5 Testlets</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DE59"/>
                    </a:solidFill>
                  </a:tcPr>
                </a:tc>
                <a:tc vMerge="true">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3-5 Testlets</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solidFill>
                      <a:srgbClr val="FFDE59"/>
                    </a:solidFill>
                  </a:tcPr>
                </a:tc>
                <a:tc rowSpan="2">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1 Anchor Test</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292168">
                <a:tc rowSpan="2">
                  <a:txBody>
                    <a:bodyPr anchor="t" rtlCol="false"/>
                    <a:lstStyle/>
                    <a:p>
                      <a:pPr algn="ctr">
                        <a:lnSpc>
                          <a:spcPts val="4060"/>
                        </a:lnSpc>
                        <a:defRPr/>
                      </a:pPr>
                      <a:r>
                        <a:rPr lang="en-US" sz="2900" b="true">
                          <a:solidFill>
                            <a:srgbClr val="000000"/>
                          </a:solidFill>
                          <a:latin typeface="Glacial Indifference Bold"/>
                          <a:ea typeface="Glacial Indifference Bold"/>
                          <a:cs typeface="Glacial Indifference Bold"/>
                          <a:sym typeface="Glacial Indifference Bold"/>
                        </a:rPr>
                        <a:t>ELA</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rowSpan="2">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2 BOY Testlets</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rowSpan="2">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2 MOY Testlets  Performance Task</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vMerge="true">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1 Anchor Test</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739026">
                <a:tc vMerge="true">
                  <a:txBody>
                    <a:bodyPr anchor="t" rtlCol="false"/>
                    <a:lstStyle/>
                    <a:p>
                      <a:pPr algn="ctr">
                        <a:lnSpc>
                          <a:spcPts val="4060"/>
                        </a:lnSpc>
                        <a:defRPr/>
                      </a:pPr>
                      <a:r>
                        <a:rPr lang="en-US" sz="2900" b="true">
                          <a:solidFill>
                            <a:srgbClr val="000000"/>
                          </a:solidFill>
                          <a:latin typeface="Glacial Indifference Bold"/>
                          <a:ea typeface="Glacial Indifference Bold"/>
                          <a:cs typeface="Glacial Indifference Bold"/>
                          <a:sym typeface="Glacial Indifference Bold"/>
                        </a:rPr>
                        <a:t>ELA</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vMerge="true">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2 BOY Testlets</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vMerge="true">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2 MOY Testlets  Performance Task</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2520"/>
                        </a:lnSpc>
                        <a:defRPr/>
                      </a:pPr>
                      <a:r>
                        <a:rPr lang="en-US" sz="1800">
                          <a:solidFill>
                            <a:srgbClr val="000000"/>
                          </a:solidFill>
                          <a:latin typeface="Glacial Indifference"/>
                          <a:ea typeface="Glacial Indifference"/>
                          <a:cs typeface="Glacial Indifference"/>
                          <a:sym typeface="Glacial Indifference"/>
                        </a:rPr>
                        <a:t>2 EOY Testlets</a:t>
                      </a:r>
                      <a:endParaRPr lang="en-US" sz="1100"/>
                    </a:p>
                  </a:txBody>
                  <a:tcPr marL="95250" marR="95250" marT="95250" marB="95250"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bl>
          </a:graphicData>
        </a:graphic>
      </p:graphicFrame>
      <p:sp>
        <p:nvSpPr>
          <p:cNvPr name="TextBox 18" id="18"/>
          <p:cNvSpPr txBox="true"/>
          <p:nvPr/>
        </p:nvSpPr>
        <p:spPr>
          <a:xfrm rot="0">
            <a:off x="1580170" y="6172715"/>
            <a:ext cx="7052699" cy="1012190"/>
          </a:xfrm>
          <a:prstGeom prst="rect">
            <a:avLst/>
          </a:prstGeom>
        </p:spPr>
        <p:txBody>
          <a:bodyPr anchor="t" rtlCol="false" tIns="0" lIns="0" bIns="0" rIns="0">
            <a:spAutoFit/>
          </a:bodyPr>
          <a:lstStyle/>
          <a:p>
            <a:pPr algn="ctr">
              <a:lnSpc>
                <a:spcPts val="4060"/>
              </a:lnSpc>
            </a:pPr>
            <a:r>
              <a:rPr lang="en-US" sz="2900" i="true">
                <a:solidFill>
                  <a:srgbClr val="000000"/>
                </a:solidFill>
                <a:latin typeface="Glacial Indifference Italics"/>
                <a:ea typeface="Glacial Indifference Italics"/>
                <a:cs typeface="Glacial Indifference Italics"/>
                <a:sym typeface="Glacial Indifference Italics"/>
              </a:rPr>
              <a:t>All 12 testlets must be scheduled and administered across the 3 testing windows </a:t>
            </a:r>
          </a:p>
        </p:txBody>
      </p:sp>
      <p:sp>
        <p:nvSpPr>
          <p:cNvPr name="TextBox 19" id="19"/>
          <p:cNvSpPr txBox="true"/>
          <p:nvPr/>
        </p:nvSpPr>
        <p:spPr>
          <a:xfrm rot="0">
            <a:off x="927253" y="1133180"/>
            <a:ext cx="8363708" cy="464820"/>
          </a:xfrm>
          <a:prstGeom prst="rect">
            <a:avLst/>
          </a:prstGeom>
        </p:spPr>
        <p:txBody>
          <a:bodyPr anchor="t" rtlCol="false" tIns="0" lIns="0" bIns="0" rIns="0">
            <a:spAutoFit/>
          </a:bodyPr>
          <a:lstStyle/>
          <a:p>
            <a:pPr algn="ctr">
              <a:lnSpc>
                <a:spcPts val="3779"/>
              </a:lnSpc>
              <a:spcBef>
                <a:spcPct val="0"/>
              </a:spcBef>
            </a:pPr>
            <a:r>
              <a:rPr lang="en-US" b="true" sz="2700">
                <a:solidFill>
                  <a:srgbClr val="253439"/>
                </a:solidFill>
                <a:latin typeface="Glacial Indifference Bold"/>
                <a:ea typeface="Glacial Indifference Bold"/>
                <a:cs typeface="Glacial Indifference Bold"/>
                <a:sym typeface="Glacial Indifference Bold"/>
              </a:rPr>
              <a:t>2025-2026 Testing Overview</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816974" y="1726079"/>
            <a:ext cx="8327697" cy="2448687"/>
          </a:xfrm>
          <a:prstGeom prst="rect">
            <a:avLst/>
          </a:prstGeom>
        </p:spPr>
        <p:txBody>
          <a:bodyPr anchor="t" rtlCol="false" tIns="0" lIns="0" bIns="0" rIns="0">
            <a:spAutoFit/>
          </a:bodyPr>
          <a:lstStyle/>
          <a:p>
            <a:pPr algn="l" marL="474979" indent="-237490" lvl="1">
              <a:lnSpc>
                <a:spcPts val="3233"/>
              </a:lnSpc>
              <a:buFont typeface="Arial"/>
              <a:buChar char="•"/>
            </a:pPr>
            <a:r>
              <a:rPr lang="en-US" sz="2199">
                <a:solidFill>
                  <a:srgbClr val="000000"/>
                </a:solidFill>
                <a:latin typeface="Glacial Indifference"/>
                <a:ea typeface="Glacial Indifference"/>
                <a:cs typeface="Glacial Indifference"/>
                <a:sym typeface="Glacial Indifference"/>
              </a:rPr>
              <a:t>Math pacing guides &amp; school calendar </a:t>
            </a:r>
          </a:p>
          <a:p>
            <a:pPr algn="l" marL="474979" indent="-237490" lvl="1">
              <a:lnSpc>
                <a:spcPts val="3233"/>
              </a:lnSpc>
              <a:buFont typeface="Arial"/>
              <a:buChar char="•"/>
            </a:pPr>
            <a:r>
              <a:rPr lang="en-US" sz="2199">
                <a:solidFill>
                  <a:srgbClr val="000000"/>
                </a:solidFill>
                <a:latin typeface="Glacial Indifference"/>
                <a:ea typeface="Glacial Indifference"/>
                <a:cs typeface="Glacial Indifference"/>
                <a:sym typeface="Glacial Indifference"/>
              </a:rPr>
              <a:t>Previous year’s MAST math testlet schedule </a:t>
            </a:r>
          </a:p>
          <a:p>
            <a:pPr algn="l" marL="474979" indent="-237490" lvl="1">
              <a:lnSpc>
                <a:spcPts val="3233"/>
              </a:lnSpc>
              <a:buFont typeface="Arial"/>
              <a:buChar char="•"/>
            </a:pPr>
            <a:r>
              <a:rPr lang="en-US" sz="2199">
                <a:solidFill>
                  <a:srgbClr val="000000"/>
                </a:solidFill>
                <a:latin typeface="Glacial Indifference"/>
                <a:ea typeface="Glacial Indifference"/>
                <a:cs typeface="Glacial Indifference"/>
                <a:sym typeface="Glacial Indifference"/>
              </a:rPr>
              <a:t>Previous or upcoming year’s high-level lesson plans</a:t>
            </a:r>
          </a:p>
          <a:p>
            <a:pPr algn="l" marL="474979" indent="-237490" lvl="1">
              <a:lnSpc>
                <a:spcPts val="3233"/>
              </a:lnSpc>
              <a:buFont typeface="Arial"/>
              <a:buChar char="•"/>
            </a:pPr>
            <a:r>
              <a:rPr lang="en-US" sz="2199">
                <a:solidFill>
                  <a:srgbClr val="000000"/>
                </a:solidFill>
                <a:latin typeface="Glacial Indifference"/>
                <a:ea typeface="Glacial Indifference"/>
                <a:cs typeface="Glacial Indifference"/>
                <a:sym typeface="Glacial Indifference"/>
              </a:rPr>
              <a:t>Any notes from the previous year’s pacing </a:t>
            </a:r>
          </a:p>
          <a:p>
            <a:pPr algn="l" marL="474979" indent="-237490" lvl="1">
              <a:lnSpc>
                <a:spcPts val="3233"/>
              </a:lnSpc>
              <a:buFont typeface="Arial"/>
              <a:buChar char="•"/>
            </a:pPr>
            <a:r>
              <a:rPr lang="en-US" sz="2199" u="sng">
                <a:solidFill>
                  <a:srgbClr val="000000"/>
                </a:solidFill>
                <a:latin typeface="Glacial Indifference"/>
                <a:ea typeface="Glacial Indifference"/>
                <a:cs typeface="Glacial Indifference"/>
                <a:sym typeface="Glacial Indifference"/>
                <a:hlinkClick r:id="rId5" tooltip="https://opi.mt.gov/Portals/182/Page%20Files/MAST/2024-2025%20Assets/Educator%20Resources/Math%20Assessment%20Specifications.pdf?ver=2025-02-04-144701-553"/>
              </a:rPr>
              <a:t>MAST Math Assessment Specifications</a:t>
            </a:r>
            <a:r>
              <a:rPr lang="en-US" sz="2199">
                <a:solidFill>
                  <a:srgbClr val="000000"/>
                </a:solidFill>
                <a:latin typeface="Glacial Indifference"/>
                <a:ea typeface="Glacial Indifference"/>
                <a:cs typeface="Glacial Indifference"/>
                <a:sym typeface="Glacial Indifference"/>
              </a:rPr>
              <a:t> &amp; </a:t>
            </a:r>
            <a:r>
              <a:rPr lang="en-US" sz="2199" u="sng">
                <a:solidFill>
                  <a:srgbClr val="000000"/>
                </a:solidFill>
                <a:latin typeface="Glacial Indifference"/>
                <a:ea typeface="Glacial Indifference"/>
                <a:cs typeface="Glacial Indifference"/>
                <a:sym typeface="Glacial Indifference"/>
                <a:hlinkClick r:id="rId6" tooltip="https://opi.mt.gov/Portals/182/Page%20Files/MAST/2024-2025%20Assets/Educator%20Resources/Standards%20Blueprint_Math.pdf?ver=2025-05-27-142115-230"/>
              </a:rPr>
              <a:t>Blueprint</a:t>
            </a:r>
          </a:p>
          <a:p>
            <a:pPr algn="l" marL="474979" indent="-237490" lvl="1">
              <a:lnSpc>
                <a:spcPts val="3233"/>
              </a:lnSpc>
              <a:buFont typeface="Arial"/>
              <a:buChar char="•"/>
            </a:pPr>
            <a:r>
              <a:rPr lang="en-US" sz="2199" u="sng">
                <a:solidFill>
                  <a:srgbClr val="000000"/>
                </a:solidFill>
                <a:latin typeface="Glacial Indifference"/>
                <a:ea typeface="Glacial Indifference"/>
                <a:cs typeface="Glacial Indifference"/>
                <a:sym typeface="Glacial Indifference"/>
                <a:hlinkClick r:id="rId7" tooltip="https://opi.mt.gov/LinkClick.aspx?fileticket=fg0sQeMAfp0%3d&amp;portalid=182"/>
              </a:rPr>
              <a:t>MAST Scheduling Guide &amp; FAQs for Test Coordinators</a:t>
            </a:r>
          </a:p>
        </p:txBody>
      </p:sp>
      <p:sp>
        <p:nvSpPr>
          <p:cNvPr name="Freeform 13" id="13">
            <a:extLst>
              <a:ext uri="{C183D7F6-B498-43B3-948B-1728B52AA6E4}">
                <adec:decorative xmlns:adec="http://schemas.microsoft.com/office/drawing/2017/decorative" val="1"/>
              </a:ext>
            </a:extLst>
          </p:cNvPr>
          <p:cNvSpPr/>
          <p:nvPr/>
        </p:nvSpPr>
        <p:spPr>
          <a:xfrm flipH="false" flipV="false" rot="0">
            <a:off x="6986472" y="492868"/>
            <a:ext cx="1654650" cy="1516073"/>
          </a:xfrm>
          <a:custGeom>
            <a:avLst/>
            <a:gdLst/>
            <a:ahLst/>
            <a:cxnLst/>
            <a:rect r="r" b="b" t="t" l="l"/>
            <a:pathLst>
              <a:path h="1516073" w="1654650">
                <a:moveTo>
                  <a:pt x="0" y="0"/>
                </a:moveTo>
                <a:lnTo>
                  <a:pt x="1654651" y="0"/>
                </a:lnTo>
                <a:lnTo>
                  <a:pt x="1654651" y="1516074"/>
                </a:lnTo>
                <a:lnTo>
                  <a:pt x="0" y="151607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4" id="14"/>
          <p:cNvSpPr txBox="true"/>
          <p:nvPr/>
        </p:nvSpPr>
        <p:spPr>
          <a:xfrm rot="0">
            <a:off x="816974" y="1193755"/>
            <a:ext cx="8363708" cy="505065"/>
          </a:xfrm>
          <a:prstGeom prst="rect">
            <a:avLst/>
          </a:prstGeom>
        </p:spPr>
        <p:txBody>
          <a:bodyPr anchor="t" rtlCol="false" tIns="0" lIns="0" bIns="0" rIns="0">
            <a:spAutoFit/>
          </a:bodyPr>
          <a:lstStyle/>
          <a:p>
            <a:pPr algn="l">
              <a:lnSpc>
                <a:spcPts val="4186"/>
              </a:lnSpc>
              <a:spcBef>
                <a:spcPct val="0"/>
              </a:spcBef>
            </a:pPr>
            <a:r>
              <a:rPr lang="en-US" b="true" sz="2990">
                <a:solidFill>
                  <a:srgbClr val="253439"/>
                </a:solidFill>
                <a:latin typeface="Glacial Indifference Bold"/>
                <a:ea typeface="Glacial Indifference Bold"/>
                <a:cs typeface="Glacial Indifference Bold"/>
                <a:sym typeface="Glacial Indifference Bold"/>
              </a:rPr>
              <a:t>Tools for Scheduling Testlets</a:t>
            </a:r>
          </a:p>
        </p:txBody>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26</a:t>
            </a:r>
          </a:p>
        </p:txBody>
      </p:sp>
      <p:grpSp>
        <p:nvGrpSpPr>
          <p:cNvPr name="Group 16" id="16"/>
          <p:cNvGrpSpPr/>
          <p:nvPr/>
        </p:nvGrpSpPr>
        <p:grpSpPr>
          <a:xfrm rot="0">
            <a:off x="167300" y="242239"/>
            <a:ext cx="6814337" cy="721883"/>
            <a:chOff x="0" y="0"/>
            <a:chExt cx="2523829" cy="267364"/>
          </a:xfrm>
        </p:grpSpPr>
        <p:sp>
          <p:nvSpPr>
            <p:cNvPr name="Freeform 17" id="17">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8" id="18"/>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sp>
        <p:nvSpPr>
          <p:cNvPr name="TextBox 19" id="19"/>
          <p:cNvSpPr txBox="true"/>
          <p:nvPr/>
        </p:nvSpPr>
        <p:spPr>
          <a:xfrm rot="0">
            <a:off x="167300" y="253613"/>
            <a:ext cx="6814337"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SCHEDULE TESTLETS</a:t>
            </a:r>
          </a:p>
        </p:txBody>
      </p:sp>
      <p:sp>
        <p:nvSpPr>
          <p:cNvPr name="TextBox 20" id="20"/>
          <p:cNvSpPr txBox="true"/>
          <p:nvPr/>
        </p:nvSpPr>
        <p:spPr>
          <a:xfrm rot="0">
            <a:off x="816974" y="4347771"/>
            <a:ext cx="8130362" cy="2725420"/>
          </a:xfrm>
          <a:prstGeom prst="rect">
            <a:avLst/>
          </a:prstGeom>
        </p:spPr>
        <p:txBody>
          <a:bodyPr anchor="t" rtlCol="false" tIns="0" lIns="0" bIns="0" rIns="0">
            <a:spAutoFit/>
          </a:bodyPr>
          <a:lstStyle/>
          <a:p>
            <a:pPr algn="l">
              <a:lnSpc>
                <a:spcPts val="3079"/>
              </a:lnSpc>
            </a:pPr>
            <a:r>
              <a:rPr lang="en-US" sz="2199">
                <a:solidFill>
                  <a:srgbClr val="000000"/>
                </a:solidFill>
                <a:latin typeface="Glacial Indifference"/>
                <a:ea typeface="Glacial Indifference"/>
                <a:cs typeface="Glacial Indifference"/>
                <a:sym typeface="Glacial Indifference"/>
              </a:rPr>
              <a:t>Compare your math curriculum units, standards, and pacing to the testing windows and to the math test blueprints to determine which testlets should be administered during each window. </a:t>
            </a:r>
          </a:p>
          <a:p>
            <a:pPr algn="l">
              <a:lnSpc>
                <a:spcPts val="3079"/>
              </a:lnSpc>
            </a:pPr>
          </a:p>
          <a:p>
            <a:pPr algn="l">
              <a:lnSpc>
                <a:spcPts val="3079"/>
              </a:lnSpc>
              <a:spcBef>
                <a:spcPct val="0"/>
              </a:spcBef>
            </a:pPr>
            <a:r>
              <a:rPr lang="en-US" sz="2199">
                <a:solidFill>
                  <a:srgbClr val="000000"/>
                </a:solidFill>
                <a:latin typeface="Glacial Indifference"/>
                <a:ea typeface="Glacial Indifference"/>
                <a:cs typeface="Glacial Indifference"/>
                <a:sym typeface="Glacial Indifference"/>
              </a:rPr>
              <a:t>Use the </a:t>
            </a:r>
            <a:r>
              <a:rPr lang="en-US" sz="2199" u="sng">
                <a:solidFill>
                  <a:srgbClr val="000000"/>
                </a:solidFill>
                <a:latin typeface="Glacial Indifference"/>
                <a:ea typeface="Glacial Indifference"/>
                <a:cs typeface="Glacial Indifference"/>
                <a:sym typeface="Glacial Indifference"/>
                <a:hlinkClick r:id="rId10" tooltip="https://opi.mt.gov/LinkClick.aspx?fileticket=8Y2ISveev98%3d&amp;portalid=182"/>
              </a:rPr>
              <a:t>Math Schedule Worksheet</a:t>
            </a:r>
            <a:r>
              <a:rPr lang="en-US" sz="2199">
                <a:solidFill>
                  <a:srgbClr val="000000"/>
                </a:solidFill>
                <a:latin typeface="Glacial Indifference"/>
                <a:ea typeface="Glacial Indifference"/>
                <a:cs typeface="Glacial Indifference"/>
                <a:sym typeface="Glacial Indifference"/>
              </a:rPr>
              <a:t> to share with your District System Test Coordinator.</a:t>
            </a:r>
          </a:p>
          <a:p>
            <a:pPr algn="l">
              <a:lnSpc>
                <a:spcPts val="3079"/>
              </a:lnSpc>
              <a:spcBef>
                <a:spcPct val="0"/>
              </a:spcBef>
            </a:pP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852985" y="2165799"/>
            <a:ext cx="8047630" cy="4295775"/>
          </a:xfrm>
          <a:prstGeom prst="rect">
            <a:avLst/>
          </a:prstGeom>
        </p:spPr>
        <p:txBody>
          <a:bodyPr anchor="t" rtlCol="false" tIns="0" lIns="0" bIns="0" rIns="0">
            <a:spAutoFit/>
          </a:bodyPr>
          <a:lstStyle/>
          <a:p>
            <a:pPr algn="l" marL="613315" indent="-306658" lvl="1">
              <a:lnSpc>
                <a:spcPts val="3408"/>
              </a:lnSpc>
              <a:buFont typeface="Arial"/>
              <a:buChar char="•"/>
            </a:pPr>
            <a:r>
              <a:rPr lang="en-US" sz="2840" i="true">
                <a:solidFill>
                  <a:srgbClr val="000000"/>
                </a:solidFill>
                <a:latin typeface="Glacial Indifference Italics"/>
                <a:ea typeface="Glacial Indifference Italics"/>
                <a:cs typeface="Glacial Indifference Italics"/>
                <a:sym typeface="Glacial Indifference Italics"/>
              </a:rPr>
              <a:t>Is there a curriculum change for the upcoming school year? </a:t>
            </a:r>
          </a:p>
          <a:p>
            <a:pPr algn="l" marL="613315" indent="-306658" lvl="1">
              <a:lnSpc>
                <a:spcPts val="3408"/>
              </a:lnSpc>
              <a:buFont typeface="Arial"/>
              <a:buChar char="•"/>
            </a:pPr>
            <a:r>
              <a:rPr lang="en-US" sz="2840" i="true">
                <a:solidFill>
                  <a:srgbClr val="000000"/>
                </a:solidFill>
                <a:latin typeface="Glacial Indifference Italics"/>
                <a:ea typeface="Glacial Indifference Italics"/>
                <a:cs typeface="Glacial Indifference Italics"/>
                <a:sym typeface="Glacial Indifference Italics"/>
              </a:rPr>
              <a:t>How well did math testlets align to instruction last year? </a:t>
            </a:r>
          </a:p>
          <a:p>
            <a:pPr algn="l" marL="1226630" indent="-408877" lvl="2">
              <a:lnSpc>
                <a:spcPts val="3408"/>
              </a:lnSpc>
              <a:buFont typeface="Arial"/>
              <a:buChar char="⚬"/>
            </a:pPr>
            <a:r>
              <a:rPr lang="en-US" sz="2840" i="true">
                <a:solidFill>
                  <a:srgbClr val="000000"/>
                </a:solidFill>
                <a:latin typeface="Glacial Indifference Italics"/>
                <a:ea typeface="Glacial Indifference Italics"/>
                <a:cs typeface="Glacial Indifference Italics"/>
                <a:sym typeface="Glacial Indifference Italics"/>
              </a:rPr>
              <a:t>Were there testlets that could have been administered earlier? </a:t>
            </a:r>
          </a:p>
          <a:p>
            <a:pPr algn="l" marL="1226630" indent="-408877" lvl="2">
              <a:lnSpc>
                <a:spcPts val="3408"/>
              </a:lnSpc>
              <a:buFont typeface="Arial"/>
              <a:buChar char="⚬"/>
            </a:pPr>
            <a:r>
              <a:rPr lang="en-US" sz="2840" i="true">
                <a:solidFill>
                  <a:srgbClr val="000000"/>
                </a:solidFill>
                <a:latin typeface="Glacial Indifference Italics"/>
                <a:ea typeface="Glacial Indifference Italics"/>
                <a:cs typeface="Glacial Indifference Italics"/>
                <a:sym typeface="Glacial Indifference Italics"/>
              </a:rPr>
              <a:t>Were there testlets that should have been moved to a later window? </a:t>
            </a:r>
          </a:p>
          <a:p>
            <a:pPr algn="l" marL="613315" indent="-306658" lvl="1">
              <a:lnSpc>
                <a:spcPts val="3408"/>
              </a:lnSpc>
              <a:buFont typeface="Arial"/>
              <a:buChar char="•"/>
            </a:pPr>
            <a:r>
              <a:rPr lang="en-US" sz="2840" i="true">
                <a:solidFill>
                  <a:srgbClr val="000000"/>
                </a:solidFill>
                <a:latin typeface="Glacial Indifference Italics"/>
                <a:ea typeface="Glacial Indifference Italics"/>
                <a:cs typeface="Glacial Indifference Italics"/>
                <a:sym typeface="Glacial Indifference Italics"/>
              </a:rPr>
              <a:t>How will the move from six to eight week windows affect our scheduling? </a:t>
            </a:r>
          </a:p>
        </p:txBody>
      </p:sp>
      <p:sp>
        <p:nvSpPr>
          <p:cNvPr name="Freeform 13" id="13">
            <a:extLst>
              <a:ext uri="{C183D7F6-B498-43B3-948B-1728B52AA6E4}">
                <adec:decorative xmlns:adec="http://schemas.microsoft.com/office/drawing/2017/decorative" val="1"/>
              </a:ext>
            </a:extLst>
          </p:cNvPr>
          <p:cNvSpPr/>
          <p:nvPr/>
        </p:nvSpPr>
        <p:spPr>
          <a:xfrm flipH="false" flipV="false" rot="0">
            <a:off x="8144898" y="118897"/>
            <a:ext cx="1271091" cy="1271091"/>
          </a:xfrm>
          <a:custGeom>
            <a:avLst/>
            <a:gdLst/>
            <a:ahLst/>
            <a:cxnLst/>
            <a:rect r="r" b="b" t="t" l="l"/>
            <a:pathLst>
              <a:path h="1271091" w="1271091">
                <a:moveTo>
                  <a:pt x="0" y="0"/>
                </a:moveTo>
                <a:lnTo>
                  <a:pt x="1271091" y="0"/>
                </a:lnTo>
                <a:lnTo>
                  <a:pt x="1271091" y="1271091"/>
                </a:lnTo>
                <a:lnTo>
                  <a:pt x="0" y="127109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4" id="14"/>
          <p:cNvSpPr txBox="true"/>
          <p:nvPr/>
        </p:nvSpPr>
        <p:spPr>
          <a:xfrm rot="0">
            <a:off x="974450" y="1590859"/>
            <a:ext cx="8363708" cy="448549"/>
          </a:xfrm>
          <a:prstGeom prst="rect">
            <a:avLst/>
          </a:prstGeom>
        </p:spPr>
        <p:txBody>
          <a:bodyPr anchor="t" rtlCol="false" tIns="0" lIns="0" bIns="0" rIns="0">
            <a:spAutoFit/>
          </a:bodyPr>
          <a:lstStyle/>
          <a:p>
            <a:pPr algn="l">
              <a:lnSpc>
                <a:spcPts val="3626"/>
              </a:lnSpc>
              <a:spcBef>
                <a:spcPct val="0"/>
              </a:spcBef>
            </a:pPr>
            <a:r>
              <a:rPr lang="en-US" b="true" sz="2590">
                <a:solidFill>
                  <a:srgbClr val="253439"/>
                </a:solidFill>
                <a:latin typeface="Glacial Indifference Bold"/>
                <a:ea typeface="Glacial Indifference Bold"/>
                <a:cs typeface="Glacial Indifference Bold"/>
                <a:sym typeface="Glacial Indifference Bold"/>
              </a:rPr>
              <a:t>Beginning of School Year Discussions for Scheduling</a:t>
            </a:r>
          </a:p>
        </p:txBody>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27</a:t>
            </a:r>
          </a:p>
        </p:txBody>
      </p:sp>
      <p:grpSp>
        <p:nvGrpSpPr>
          <p:cNvPr name="Group 16" id="16"/>
          <p:cNvGrpSpPr/>
          <p:nvPr/>
        </p:nvGrpSpPr>
        <p:grpSpPr>
          <a:xfrm rot="0">
            <a:off x="167300" y="242239"/>
            <a:ext cx="6814337" cy="721883"/>
            <a:chOff x="0" y="0"/>
            <a:chExt cx="2523829" cy="267364"/>
          </a:xfrm>
        </p:grpSpPr>
        <p:sp>
          <p:nvSpPr>
            <p:cNvPr name="Freeform 17" id="17">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8" id="18"/>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sp>
        <p:nvSpPr>
          <p:cNvPr name="TextBox 19" id="19"/>
          <p:cNvSpPr txBox="true"/>
          <p:nvPr/>
        </p:nvSpPr>
        <p:spPr>
          <a:xfrm rot="0">
            <a:off x="167300" y="253613"/>
            <a:ext cx="6814337"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SCHEDULE TESTLETS</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28</a:t>
            </a:r>
          </a:p>
        </p:txBody>
      </p:sp>
      <p:sp>
        <p:nvSpPr>
          <p:cNvPr name="TextBox 13" id="13"/>
          <p:cNvSpPr txBox="true"/>
          <p:nvPr/>
        </p:nvSpPr>
        <p:spPr>
          <a:xfrm rot="0">
            <a:off x="1192862" y="2569336"/>
            <a:ext cx="7879085" cy="2725420"/>
          </a:xfrm>
          <a:prstGeom prst="rect">
            <a:avLst/>
          </a:prstGeom>
        </p:spPr>
        <p:txBody>
          <a:bodyPr anchor="t" rtlCol="false" tIns="0" lIns="0" bIns="0" rIns="0">
            <a:spAutoFit/>
          </a:bodyPr>
          <a:lstStyle/>
          <a:p>
            <a:pPr algn="l" marL="474979" indent="-237490" lvl="1">
              <a:lnSpc>
                <a:spcPts val="3079"/>
              </a:lnSpc>
              <a:buFont typeface="Arial"/>
              <a:buChar char="•"/>
            </a:pPr>
            <a:r>
              <a:rPr lang="en-US" sz="2199">
                <a:solidFill>
                  <a:srgbClr val="222222"/>
                </a:solidFill>
                <a:latin typeface="Glacial Indifference"/>
                <a:ea typeface="Glacial Indifference"/>
                <a:cs typeface="Glacial Indifference"/>
                <a:sym typeface="Glacial Indifference"/>
              </a:rPr>
              <a:t>Before testing: </a:t>
            </a:r>
            <a:r>
              <a:rPr lang="en-US" b="true" sz="2199">
                <a:solidFill>
                  <a:srgbClr val="222222"/>
                </a:solidFill>
                <a:latin typeface="Glacial Indifference Bold"/>
                <a:ea typeface="Glacial Indifference Bold"/>
                <a:cs typeface="Glacial Indifference Bold"/>
                <a:sym typeface="Glacial Indifference Bold"/>
              </a:rPr>
              <a:t>Collaborate</a:t>
            </a:r>
            <a:r>
              <a:rPr lang="en-US" sz="2199">
                <a:solidFill>
                  <a:srgbClr val="222222"/>
                </a:solidFill>
                <a:latin typeface="Glacial Indifference"/>
                <a:ea typeface="Glacial Indifference"/>
                <a:cs typeface="Glacial Indifference"/>
                <a:sym typeface="Glacial Indifference"/>
              </a:rPr>
              <a:t> with school and/or district for scheduling </a:t>
            </a:r>
          </a:p>
          <a:p>
            <a:pPr algn="l" marL="474979" indent="-237490" lvl="1">
              <a:lnSpc>
                <a:spcPts val="3079"/>
              </a:lnSpc>
              <a:buFont typeface="Arial"/>
              <a:buChar char="•"/>
            </a:pPr>
            <a:r>
              <a:rPr lang="en-US" sz="2199">
                <a:solidFill>
                  <a:srgbClr val="222222"/>
                </a:solidFill>
                <a:latin typeface="Glacial Indifference"/>
                <a:ea typeface="Glacial Indifference"/>
                <a:cs typeface="Glacial Indifference"/>
                <a:sym typeface="Glacial Indifference"/>
              </a:rPr>
              <a:t> Administer as </a:t>
            </a:r>
            <a:r>
              <a:rPr lang="en-US" b="true" sz="2199">
                <a:solidFill>
                  <a:srgbClr val="222222"/>
                </a:solidFill>
                <a:latin typeface="Glacial Indifference Bold"/>
                <a:ea typeface="Glacial Indifference Bold"/>
                <a:cs typeface="Glacial Indifference Bold"/>
                <a:sym typeface="Glacial Indifference Bold"/>
              </a:rPr>
              <a:t>close to instruction</a:t>
            </a:r>
            <a:r>
              <a:rPr lang="en-US" sz="2199">
                <a:solidFill>
                  <a:srgbClr val="222222"/>
                </a:solidFill>
                <a:latin typeface="Glacial Indifference"/>
                <a:ea typeface="Glacial Indifference"/>
                <a:cs typeface="Glacial Indifference"/>
                <a:sym typeface="Glacial Indifference"/>
              </a:rPr>
              <a:t> as possible (at the end of the unit/chapter)</a:t>
            </a:r>
          </a:p>
          <a:p>
            <a:pPr algn="l" marL="474979" indent="-237490" lvl="1">
              <a:lnSpc>
                <a:spcPts val="3079"/>
              </a:lnSpc>
              <a:buFont typeface="Arial"/>
              <a:buChar char="•"/>
            </a:pPr>
            <a:r>
              <a:rPr lang="en-US" b="true" sz="2199">
                <a:solidFill>
                  <a:srgbClr val="222222"/>
                </a:solidFill>
                <a:latin typeface="Glacial Indifference Bold"/>
                <a:ea typeface="Glacial Indifference Bold"/>
                <a:cs typeface="Glacial Indifference Bold"/>
                <a:sym typeface="Glacial Indifference Bold"/>
              </a:rPr>
              <a:t>Spread out testing throughout the window</a:t>
            </a:r>
            <a:r>
              <a:rPr lang="en-US" sz="2199">
                <a:solidFill>
                  <a:srgbClr val="222222"/>
                </a:solidFill>
                <a:latin typeface="Glacial Indifference"/>
                <a:ea typeface="Glacial Indifference"/>
                <a:cs typeface="Glacial Indifference"/>
                <a:sym typeface="Glacial Indifference"/>
              </a:rPr>
              <a:t> rather than clustering all testlets into the same week </a:t>
            </a:r>
          </a:p>
          <a:p>
            <a:pPr algn="l" marL="474979" indent="-237490" lvl="1">
              <a:lnSpc>
                <a:spcPts val="3079"/>
              </a:lnSpc>
              <a:buFont typeface="Arial"/>
              <a:buChar char="•"/>
            </a:pPr>
            <a:r>
              <a:rPr lang="en-US" b="true" sz="2199">
                <a:solidFill>
                  <a:srgbClr val="222222"/>
                </a:solidFill>
                <a:latin typeface="Glacial Indifference Bold"/>
                <a:ea typeface="Glacial Indifference Bold"/>
                <a:cs typeface="Glacial Indifference Bold"/>
                <a:sym typeface="Glacial Indifference Bold"/>
              </a:rPr>
              <a:t>Plan for make ups</a:t>
            </a:r>
          </a:p>
        </p:txBody>
      </p:sp>
      <p:sp>
        <p:nvSpPr>
          <p:cNvPr name="TextBox 14" id="14"/>
          <p:cNvSpPr txBox="true"/>
          <p:nvPr/>
        </p:nvSpPr>
        <p:spPr>
          <a:xfrm rot="0">
            <a:off x="1192862" y="1992927"/>
            <a:ext cx="6864015" cy="490855"/>
          </a:xfrm>
          <a:prstGeom prst="rect">
            <a:avLst/>
          </a:prstGeom>
        </p:spPr>
        <p:txBody>
          <a:bodyPr anchor="t" rtlCol="false" tIns="0" lIns="0" bIns="0" rIns="0">
            <a:spAutoFit/>
          </a:bodyPr>
          <a:lstStyle/>
          <a:p>
            <a:pPr algn="l">
              <a:lnSpc>
                <a:spcPts val="3919"/>
              </a:lnSpc>
            </a:pPr>
            <a:r>
              <a:rPr lang="en-US" sz="2799" b="true">
                <a:solidFill>
                  <a:srgbClr val="222222"/>
                </a:solidFill>
                <a:latin typeface="Glacial Indifference Bold"/>
                <a:ea typeface="Glacial Indifference Bold"/>
                <a:cs typeface="Glacial Indifference Bold"/>
                <a:sym typeface="Glacial Indifference Bold"/>
              </a:rPr>
              <a:t>Best Practice Considerations</a:t>
            </a:r>
          </a:p>
        </p:txBody>
      </p:sp>
      <p:grpSp>
        <p:nvGrpSpPr>
          <p:cNvPr name="Group 15" id="15"/>
          <p:cNvGrpSpPr/>
          <p:nvPr/>
        </p:nvGrpSpPr>
        <p:grpSpPr>
          <a:xfrm rot="0">
            <a:off x="167300" y="242239"/>
            <a:ext cx="6814337" cy="721883"/>
            <a:chOff x="0" y="0"/>
            <a:chExt cx="2523829" cy="267364"/>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7" id="17"/>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sp>
        <p:nvSpPr>
          <p:cNvPr name="TextBox 18" id="18"/>
          <p:cNvSpPr txBox="true"/>
          <p:nvPr/>
        </p:nvSpPr>
        <p:spPr>
          <a:xfrm rot="0">
            <a:off x="167300" y="253613"/>
            <a:ext cx="6814337"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SCHEDULE TESTLETS</a:t>
            </a:r>
          </a:p>
        </p:txBody>
      </p:sp>
      <p:sp>
        <p:nvSpPr>
          <p:cNvPr name="TextBox 19" id="19"/>
          <p:cNvSpPr txBox="true"/>
          <p:nvPr/>
        </p:nvSpPr>
        <p:spPr>
          <a:xfrm rot="0">
            <a:off x="882107" y="1247477"/>
            <a:ext cx="8544256" cy="466236"/>
          </a:xfrm>
          <a:prstGeom prst="rect">
            <a:avLst/>
          </a:prstGeom>
        </p:spPr>
        <p:txBody>
          <a:bodyPr anchor="t" rtlCol="false" tIns="0" lIns="0" bIns="0" rIns="0">
            <a:spAutoFit/>
          </a:bodyPr>
          <a:lstStyle/>
          <a:p>
            <a:pPr algn="ctr">
              <a:lnSpc>
                <a:spcPts val="3652"/>
              </a:lnSpc>
            </a:pPr>
            <a:r>
              <a:rPr lang="en-US" b="true" sz="3290">
                <a:solidFill>
                  <a:srgbClr val="253439"/>
                </a:solidFill>
                <a:latin typeface="Glacial Indifference Bold"/>
                <a:ea typeface="Glacial Indifference Bold"/>
                <a:cs typeface="Glacial Indifference Bold"/>
                <a:sym typeface="Glacial Indifference Bold"/>
              </a:rPr>
              <a:t>Schedule Testlets Within Testing Windows</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8" id="8">
            <a:extLst>
              <a:ext uri="{C183D7F6-B498-43B3-948B-1728B52AA6E4}">
                <adec:decorative xmlns:adec="http://schemas.microsoft.com/office/drawing/2017/decorative" val="1"/>
              </a:ext>
            </a:extLst>
          </p:cNvPr>
          <p:cNvSpPr/>
          <p:nvPr/>
        </p:nvSpPr>
        <p:spPr>
          <a:xfrm flipH="false" flipV="false" rot="0">
            <a:off x="-5601806" y="5604677"/>
            <a:ext cx="7149979" cy="1958006"/>
          </a:xfrm>
          <a:custGeom>
            <a:avLst/>
            <a:gdLst/>
            <a:ahLst/>
            <a:cxnLst/>
            <a:rect r="r" b="b" t="t" l="l"/>
            <a:pathLst>
              <a:path h="1958006" w="7149979">
                <a:moveTo>
                  <a:pt x="0" y="0"/>
                </a:moveTo>
                <a:lnTo>
                  <a:pt x="7149979" y="0"/>
                </a:lnTo>
                <a:lnTo>
                  <a:pt x="7149979" y="1958006"/>
                </a:lnTo>
                <a:lnTo>
                  <a:pt x="0" y="1958006"/>
                </a:lnTo>
                <a:lnTo>
                  <a:pt x="0" y="0"/>
                </a:lnTo>
                <a:close/>
              </a:path>
            </a:pathLst>
          </a:custGeom>
          <a:blipFill>
            <a:blip r:embed="rId5"/>
            <a:stretch>
              <a:fillRect l="0" t="0" r="0" b="0"/>
            </a:stretch>
          </a:blipFill>
        </p:spPr>
      </p:sp>
      <p:sp>
        <p:nvSpPr>
          <p:cNvPr name="TextBox 9" id="9"/>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29</a:t>
            </a:r>
          </a:p>
        </p:txBody>
      </p:sp>
      <p:grpSp>
        <p:nvGrpSpPr>
          <p:cNvPr name="Group 10" id="10"/>
          <p:cNvGrpSpPr/>
          <p:nvPr/>
        </p:nvGrpSpPr>
        <p:grpSpPr>
          <a:xfrm rot="0">
            <a:off x="167300" y="242239"/>
            <a:ext cx="6097291" cy="673942"/>
            <a:chOff x="0" y="0"/>
            <a:chExt cx="2258256" cy="249608"/>
          </a:xfrm>
        </p:grpSpPr>
        <p:sp>
          <p:nvSpPr>
            <p:cNvPr name="Freeform 11" id="11">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2" id="12"/>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13" id="13"/>
          <p:cNvSpPr txBox="true"/>
          <p:nvPr/>
        </p:nvSpPr>
        <p:spPr>
          <a:xfrm rot="0">
            <a:off x="362994" y="280443"/>
            <a:ext cx="5705903" cy="530860"/>
          </a:xfrm>
          <a:prstGeom prst="rect">
            <a:avLst/>
          </a:prstGeom>
        </p:spPr>
        <p:txBody>
          <a:bodyPr anchor="t" rtlCol="false" tIns="0" lIns="0" bIns="0" rIns="0">
            <a:spAutoFit/>
          </a:bodyPr>
          <a:lstStyle/>
          <a:p>
            <a:pPr algn="ctr">
              <a:lnSpc>
                <a:spcPts val="4339"/>
              </a:lnSpc>
            </a:pPr>
            <a:r>
              <a:rPr lang="en-US" sz="3099">
                <a:solidFill>
                  <a:srgbClr val="FFFFFF"/>
                </a:solidFill>
                <a:latin typeface="Glacial Indifference"/>
                <a:ea typeface="Glacial Indifference"/>
                <a:cs typeface="Glacial Indifference"/>
                <a:sym typeface="Glacial Indifference"/>
              </a:rPr>
              <a:t>MAKE UP TESTING</a:t>
            </a:r>
          </a:p>
        </p:txBody>
      </p:sp>
      <p:grpSp>
        <p:nvGrpSpPr>
          <p:cNvPr name="Group 14" id="14"/>
          <p:cNvGrpSpPr/>
          <p:nvPr/>
        </p:nvGrpSpPr>
        <p:grpSpPr>
          <a:xfrm rot="0">
            <a:off x="731520" y="1375104"/>
            <a:ext cx="8835483" cy="4359190"/>
            <a:chOff x="0" y="0"/>
            <a:chExt cx="11780644" cy="5812253"/>
          </a:xfrm>
        </p:grpSpPr>
        <p:sp>
          <p:nvSpPr>
            <p:cNvPr name="TextBox 15" id="15"/>
            <p:cNvSpPr txBox="true"/>
            <p:nvPr/>
          </p:nvSpPr>
          <p:spPr>
            <a:xfrm rot="0">
              <a:off x="0" y="-66675"/>
              <a:ext cx="11357951" cy="729935"/>
            </a:xfrm>
            <a:prstGeom prst="rect">
              <a:avLst/>
            </a:prstGeom>
          </p:spPr>
          <p:txBody>
            <a:bodyPr anchor="t" rtlCol="false" tIns="0" lIns="0" bIns="0" rIns="0">
              <a:spAutoFit/>
            </a:bodyPr>
            <a:lstStyle/>
            <a:p>
              <a:pPr algn="ctr">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Considerations for Make-Up Testing</a:t>
              </a:r>
            </a:p>
          </p:txBody>
        </p:sp>
        <p:sp>
          <p:nvSpPr>
            <p:cNvPr name="TextBox 16" id="16"/>
            <p:cNvSpPr txBox="true"/>
            <p:nvPr/>
          </p:nvSpPr>
          <p:spPr>
            <a:xfrm rot="0">
              <a:off x="523774" y="917249"/>
              <a:ext cx="11256869" cy="4895004"/>
            </a:xfrm>
            <a:prstGeom prst="rect">
              <a:avLst/>
            </a:prstGeom>
          </p:spPr>
          <p:txBody>
            <a:bodyPr anchor="t" rtlCol="false" tIns="0" lIns="0" bIns="0" rIns="0">
              <a:spAutoFit/>
            </a:bodyPr>
            <a:lstStyle/>
            <a:p>
              <a:pPr algn="l" marL="561334" indent="-280667" lvl="1">
                <a:lnSpc>
                  <a:spcPts val="3639"/>
                </a:lnSpc>
                <a:buFont typeface="Arial"/>
                <a:buChar char="•"/>
              </a:pPr>
              <a:r>
                <a:rPr lang="en-US" sz="2599">
                  <a:solidFill>
                    <a:srgbClr val="000000"/>
                  </a:solidFill>
                  <a:latin typeface="Glacial Indifference"/>
                  <a:ea typeface="Glacial Indifference"/>
                  <a:cs typeface="Glacial Indifference"/>
                  <a:sym typeface="Glacial Indifference"/>
                </a:rPr>
                <a:t>Plan for make-ups:  We know students will be absent during testlets.</a:t>
              </a:r>
            </a:p>
            <a:p>
              <a:pPr algn="l" marL="561334" indent="-280667" lvl="1">
                <a:lnSpc>
                  <a:spcPts val="3639"/>
                </a:lnSpc>
                <a:buFont typeface="Arial"/>
                <a:buChar char="•"/>
              </a:pPr>
              <a:r>
                <a:rPr lang="en-US" sz="2599">
                  <a:solidFill>
                    <a:srgbClr val="000000"/>
                  </a:solidFill>
                  <a:latin typeface="Glacial Indifference"/>
                  <a:ea typeface="Glacial Indifference"/>
                  <a:cs typeface="Glacial Indifference"/>
                  <a:sym typeface="Glacial Indifference"/>
                </a:rPr>
                <a:t>Make-ups can occur in the classroom. Is there a time when the rest of the class is working quietly and a student could complete a testlet?</a:t>
              </a:r>
            </a:p>
            <a:p>
              <a:pPr algn="l">
                <a:lnSpc>
                  <a:spcPts val="3639"/>
                </a:lnSpc>
              </a:pPr>
            </a:p>
            <a:p>
              <a:pPr algn="l">
                <a:lnSpc>
                  <a:spcPts val="3779"/>
                </a:lnSpc>
              </a:pPr>
              <a:r>
                <a:rPr lang="en-US" sz="2699" i="true">
                  <a:solidFill>
                    <a:srgbClr val="000000"/>
                  </a:solidFill>
                  <a:latin typeface="Glacial Indifference Italics"/>
                  <a:ea typeface="Glacial Indifference Italics"/>
                  <a:cs typeface="Glacial Indifference Italics"/>
                  <a:sym typeface="Glacial Indifference Italics"/>
                </a:rPr>
                <a:t>Remember:  Students do not have to leave the classroom for makeups.</a:t>
              </a:r>
            </a:p>
          </p:txBody>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graphicFrame>
        <p:nvGraphicFramePr>
          <p:cNvPr name="Table 12" id="12"/>
          <p:cNvGraphicFramePr>
            <a:graphicFrameLocks noGrp="true"/>
          </p:cNvGraphicFramePr>
          <p:nvPr/>
        </p:nvGraphicFramePr>
        <p:xfrm>
          <a:off x="931177" y="1657594"/>
          <a:ext cx="8090903" cy="3262717"/>
        </p:xfrm>
        <a:graphic>
          <a:graphicData uri="http://schemas.openxmlformats.org/drawingml/2006/table">
            <a:tbl>
              <a:tblPr/>
              <a:tblGrid>
                <a:gridCol w="5072996"/>
                <a:gridCol w="3017906"/>
              </a:tblGrid>
              <a:tr h="764337">
                <a:tc>
                  <a:txBody>
                    <a:bodyPr anchor="t" rtlCol="false"/>
                    <a:lstStyle/>
                    <a:p>
                      <a:pPr algn="ctr">
                        <a:lnSpc>
                          <a:spcPts val="2939"/>
                        </a:lnSpc>
                        <a:defRPr/>
                      </a:pPr>
                      <a:r>
                        <a:rPr lang="en-US" b="true" sz="2099" u="sng">
                          <a:solidFill>
                            <a:srgbClr val="000000"/>
                          </a:solidFill>
                          <a:latin typeface="Glacial Indifference Bold"/>
                          <a:ea typeface="Glacial Indifference Bold"/>
                          <a:cs typeface="Glacial Indifference Bold"/>
                          <a:sym typeface="Glacial Indifference Bold"/>
                        </a:rPr>
                        <a:t>Module </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939"/>
                        </a:lnSpc>
                        <a:defRPr/>
                      </a:pPr>
                      <a:r>
                        <a:rPr lang="en-US" b="true" sz="2099" u="sng">
                          <a:solidFill>
                            <a:srgbClr val="000000"/>
                          </a:solidFill>
                          <a:latin typeface="Glacial Indifference Bold"/>
                          <a:ea typeface="Glacial Indifference Bold"/>
                          <a:cs typeface="Glacial Indifference Bold"/>
                          <a:sym typeface="Glacial Indifference Bold"/>
                        </a:rPr>
                        <a:t>Slides </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624595">
                <a:tc>
                  <a:txBody>
                    <a:bodyPr anchor="t" rtlCol="false"/>
                    <a:lstStyle/>
                    <a:p>
                      <a:pPr algn="l">
                        <a:lnSpc>
                          <a:spcPts val="1959"/>
                        </a:lnSpc>
                        <a:defRPr/>
                      </a:pPr>
                      <a:r>
                        <a:rPr lang="en-US" b="true" sz="1399" u="sng">
                          <a:solidFill>
                            <a:srgbClr val="000000"/>
                          </a:solidFill>
                          <a:latin typeface="Glacial Indifference Bold"/>
                          <a:ea typeface="Glacial Indifference Bold"/>
                          <a:cs typeface="Glacial Indifference Bold"/>
                          <a:sym typeface="Glacial Indifference Bold"/>
                          <a:hlinkClick r:id="rId5" action="ppaction://hlinksldjump"/>
                        </a:rPr>
                        <a:t>Administer Testlets</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239"/>
                        </a:lnSpc>
                        <a:defRPr/>
                      </a:pPr>
                      <a:r>
                        <a:rPr lang="en-US" sz="1599">
                          <a:solidFill>
                            <a:srgbClr val="000000"/>
                          </a:solidFill>
                          <a:latin typeface="Glacial Indifference"/>
                          <a:ea typeface="Glacial Indifference"/>
                          <a:cs typeface="Glacial Indifference"/>
                          <a:sym typeface="Glacial Indifference"/>
                        </a:rPr>
                        <a:t>57-63</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624595">
                <a:tc>
                  <a:txBody>
                    <a:bodyPr anchor="t" rtlCol="false"/>
                    <a:lstStyle/>
                    <a:p>
                      <a:pPr algn="l">
                        <a:lnSpc>
                          <a:spcPts val="1959"/>
                        </a:lnSpc>
                        <a:defRPr/>
                      </a:pPr>
                      <a:r>
                        <a:rPr lang="en-US" b="true" sz="1399" u="sng">
                          <a:solidFill>
                            <a:srgbClr val="000000"/>
                          </a:solidFill>
                          <a:latin typeface="Glacial Indifference Bold"/>
                          <a:ea typeface="Glacial Indifference Bold"/>
                          <a:cs typeface="Glacial Indifference Bold"/>
                          <a:sym typeface="Glacial Indifference Bold"/>
                          <a:hlinkClick r:id="rId6" action="ppaction://hlinksldjump"/>
                        </a:rPr>
                        <a:t>Monitor Testlet Completion</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239"/>
                        </a:lnSpc>
                        <a:defRPr/>
                      </a:pPr>
                      <a:r>
                        <a:rPr lang="en-US" sz="1599">
                          <a:solidFill>
                            <a:srgbClr val="000000"/>
                          </a:solidFill>
                          <a:latin typeface="Glacial Indifference"/>
                          <a:ea typeface="Glacial Indifference"/>
                          <a:cs typeface="Glacial Indifference"/>
                          <a:sym typeface="Glacial Indifference"/>
                        </a:rPr>
                        <a:t>64-68</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624595">
                <a:tc>
                  <a:txBody>
                    <a:bodyPr anchor="t" rtlCol="false"/>
                    <a:lstStyle/>
                    <a:p>
                      <a:pPr algn="just">
                        <a:lnSpc>
                          <a:spcPts val="1959"/>
                        </a:lnSpc>
                        <a:defRPr/>
                      </a:pPr>
                      <a:r>
                        <a:rPr lang="en-US" b="true" sz="1399" u="sng">
                          <a:solidFill>
                            <a:srgbClr val="000000"/>
                          </a:solidFill>
                          <a:latin typeface="Glacial Indifference Bold"/>
                          <a:ea typeface="Glacial Indifference Bold"/>
                          <a:cs typeface="Glacial Indifference Bold"/>
                          <a:sym typeface="Glacial Indifference Bold"/>
                          <a:hlinkClick r:id="rId7" action="ppaction://hlinksldjump"/>
                        </a:rPr>
                        <a:t>Access &amp; Share Student Score Reports</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239"/>
                        </a:lnSpc>
                        <a:defRPr/>
                      </a:pPr>
                      <a:r>
                        <a:rPr lang="en-US" sz="1599">
                          <a:solidFill>
                            <a:srgbClr val="000000"/>
                          </a:solidFill>
                          <a:latin typeface="Glacial Indifference"/>
                          <a:ea typeface="Glacial Indifference"/>
                          <a:cs typeface="Glacial Indifference"/>
                          <a:sym typeface="Glacial Indifference"/>
                        </a:rPr>
                        <a:t>69-95</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624595">
                <a:tc>
                  <a:txBody>
                    <a:bodyPr anchor="t" rtlCol="false"/>
                    <a:lstStyle/>
                    <a:p>
                      <a:pPr algn="just">
                        <a:lnSpc>
                          <a:spcPts val="1959"/>
                        </a:lnSpc>
                        <a:defRPr/>
                      </a:pPr>
                      <a:r>
                        <a:rPr lang="en-US" b="true" sz="1399" u="sng">
                          <a:solidFill>
                            <a:srgbClr val="000000"/>
                          </a:solidFill>
                          <a:latin typeface="Glacial Indifference Bold"/>
                          <a:ea typeface="Glacial Indifference Bold"/>
                          <a:cs typeface="Glacial Indifference Bold"/>
                          <a:sym typeface="Glacial Indifference Bold"/>
                          <a:hlinkClick r:id="rId8" action="ppaction://hlinksldjump"/>
                        </a:rPr>
                        <a:t>Reflect on successes and challenges of administration</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ctr">
                        <a:lnSpc>
                          <a:spcPts val="2239"/>
                        </a:lnSpc>
                        <a:defRPr/>
                      </a:pPr>
                      <a:r>
                        <a:rPr lang="en-US" sz="1599">
                          <a:solidFill>
                            <a:srgbClr val="000000"/>
                          </a:solidFill>
                          <a:latin typeface="Glacial Indifference"/>
                          <a:ea typeface="Glacial Indifference"/>
                          <a:cs typeface="Glacial Indifference"/>
                          <a:sym typeface="Glacial Indifference"/>
                        </a:rPr>
                        <a:t>96-98</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bl>
          </a:graphicData>
        </a:graphic>
      </p:graphicFrame>
      <p:sp>
        <p:nvSpPr>
          <p:cNvPr name="TextBox 13" id="13"/>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3</a:t>
            </a:r>
          </a:p>
        </p:txBody>
      </p:sp>
      <p:grpSp>
        <p:nvGrpSpPr>
          <p:cNvPr name="Group 14" id="14"/>
          <p:cNvGrpSpPr/>
          <p:nvPr/>
        </p:nvGrpSpPr>
        <p:grpSpPr>
          <a:xfrm rot="0">
            <a:off x="0" y="154666"/>
            <a:ext cx="6997916" cy="721883"/>
            <a:chOff x="0" y="0"/>
            <a:chExt cx="9330555" cy="962511"/>
          </a:xfrm>
        </p:grpSpPr>
        <p:grpSp>
          <p:nvGrpSpPr>
            <p:cNvPr name="Group 15" id="15"/>
            <p:cNvGrpSpPr/>
            <p:nvPr/>
          </p:nvGrpSpPr>
          <p:grpSpPr>
            <a:xfrm rot="0">
              <a:off x="490187" y="0"/>
              <a:ext cx="8162628" cy="962511"/>
              <a:chOff x="0" y="0"/>
              <a:chExt cx="2267397" cy="267364"/>
            </a:xfrm>
          </p:grpSpPr>
          <p:sp>
            <p:nvSpPr>
              <p:cNvPr name="Freeform 16" id="16"/>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7" id="17"/>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sp>
          <p:nvSpPr>
            <p:cNvPr name="TextBox 18" id="18"/>
            <p:cNvSpPr txBox="true"/>
            <p:nvPr/>
          </p:nvSpPr>
          <p:spPr>
            <a:xfrm rot="0">
              <a:off x="0" y="40565"/>
              <a:ext cx="9330555" cy="805182"/>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TESTING TASKS (CONT.)</a:t>
              </a:r>
            </a:p>
          </p:txBody>
        </p:sp>
      </p:gr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grpSp>
        <p:nvGrpSpPr>
          <p:cNvPr name="Group 12" id="12"/>
          <p:cNvGrpSpPr/>
          <p:nvPr/>
        </p:nvGrpSpPr>
        <p:grpSpPr>
          <a:xfrm rot="0">
            <a:off x="167300" y="242239"/>
            <a:ext cx="6814337" cy="721883"/>
            <a:chOff x="0" y="0"/>
            <a:chExt cx="2523829" cy="267364"/>
          </a:xfrm>
        </p:grpSpPr>
        <p:sp>
          <p:nvSpPr>
            <p:cNvPr name="Freeform 13" id="13">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4" id="14"/>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sp>
        <p:nvSpPr>
          <p:cNvPr name="Freeform 15" id="15" descr="image of testing-instructional cycle"/>
          <p:cNvSpPr/>
          <p:nvPr/>
        </p:nvSpPr>
        <p:spPr>
          <a:xfrm flipH="false" flipV="false" rot="0">
            <a:off x="1579523" y="1844541"/>
            <a:ext cx="6982715" cy="5340363"/>
          </a:xfrm>
          <a:custGeom>
            <a:avLst/>
            <a:gdLst/>
            <a:ahLst/>
            <a:cxnLst/>
            <a:rect r="r" b="b" t="t" l="l"/>
            <a:pathLst>
              <a:path h="5340363" w="6982715">
                <a:moveTo>
                  <a:pt x="0" y="0"/>
                </a:moveTo>
                <a:lnTo>
                  <a:pt x="6982715" y="0"/>
                </a:lnTo>
                <a:lnTo>
                  <a:pt x="6982715" y="5340363"/>
                </a:lnTo>
                <a:lnTo>
                  <a:pt x="0" y="5340363"/>
                </a:lnTo>
                <a:lnTo>
                  <a:pt x="0" y="0"/>
                </a:lnTo>
                <a:close/>
              </a:path>
            </a:pathLst>
          </a:custGeom>
          <a:blipFill>
            <a:blip r:embed="rId5"/>
            <a:stretch>
              <a:fillRect l="0" t="0" r="0" b="0"/>
            </a:stretch>
          </a:blipFill>
        </p:spPr>
      </p:sp>
      <p:grpSp>
        <p:nvGrpSpPr>
          <p:cNvPr name="Group 16" id="16"/>
          <p:cNvGrpSpPr/>
          <p:nvPr/>
        </p:nvGrpSpPr>
        <p:grpSpPr>
          <a:xfrm rot="0">
            <a:off x="882107" y="4627806"/>
            <a:ext cx="3142090" cy="2557098"/>
            <a:chOff x="0" y="0"/>
            <a:chExt cx="4189453" cy="3409465"/>
          </a:xfrm>
        </p:grpSpPr>
        <p:sp>
          <p:nvSpPr>
            <p:cNvPr name="Freeform 17" id="17"/>
            <p:cNvSpPr/>
            <p:nvPr/>
          </p:nvSpPr>
          <p:spPr>
            <a:xfrm flipH="false" flipV="false" rot="0">
              <a:off x="0" y="0"/>
              <a:ext cx="1042210" cy="1264818"/>
            </a:xfrm>
            <a:custGeom>
              <a:avLst/>
              <a:gdLst/>
              <a:ahLst/>
              <a:cxnLst/>
              <a:rect r="r" b="b" t="t" l="l"/>
              <a:pathLst>
                <a:path h="1264818" w="1042210">
                  <a:moveTo>
                    <a:pt x="0" y="0"/>
                  </a:moveTo>
                  <a:lnTo>
                    <a:pt x="1042210" y="0"/>
                  </a:lnTo>
                  <a:lnTo>
                    <a:pt x="1042210" y="1264818"/>
                  </a:lnTo>
                  <a:lnTo>
                    <a:pt x="0" y="126481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8" id="18"/>
            <p:cNvSpPr/>
            <p:nvPr/>
          </p:nvSpPr>
          <p:spPr>
            <a:xfrm flipH="false" flipV="false" rot="0">
              <a:off x="0" y="1444230"/>
              <a:ext cx="4189453" cy="1965234"/>
            </a:xfrm>
            <a:custGeom>
              <a:avLst/>
              <a:gdLst/>
              <a:ahLst/>
              <a:cxnLst/>
              <a:rect r="r" b="b" t="t" l="l"/>
              <a:pathLst>
                <a:path h="1965234" w="4189453">
                  <a:moveTo>
                    <a:pt x="0" y="0"/>
                  </a:moveTo>
                  <a:lnTo>
                    <a:pt x="4189453" y="0"/>
                  </a:lnTo>
                  <a:lnTo>
                    <a:pt x="4189453" y="1965235"/>
                  </a:lnTo>
                  <a:lnTo>
                    <a:pt x="0" y="196523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9" id="19"/>
            <p:cNvSpPr txBox="true"/>
            <p:nvPr/>
          </p:nvSpPr>
          <p:spPr>
            <a:xfrm rot="0">
              <a:off x="85435" y="1662177"/>
              <a:ext cx="4018583" cy="1557916"/>
            </a:xfrm>
            <a:prstGeom prst="rect">
              <a:avLst/>
            </a:prstGeom>
          </p:spPr>
          <p:txBody>
            <a:bodyPr anchor="t" rtlCol="false" tIns="0" lIns="0" bIns="0" rIns="0">
              <a:spAutoFit/>
            </a:bodyPr>
            <a:lstStyle/>
            <a:p>
              <a:pPr algn="ctr">
                <a:lnSpc>
                  <a:spcPts val="1846"/>
                </a:lnSpc>
              </a:pPr>
              <a:r>
                <a:rPr lang="en-US" sz="1846">
                  <a:solidFill>
                    <a:srgbClr val="222222"/>
                  </a:solidFill>
                  <a:latin typeface="Roboto Condensed"/>
                  <a:ea typeface="Roboto Condensed"/>
                  <a:cs typeface="Roboto Condensed"/>
                  <a:sym typeface="Roboto Condensed"/>
                </a:rPr>
                <a:t>Think about how this cycle works.</a:t>
              </a:r>
            </a:p>
            <a:p>
              <a:pPr algn="ctr">
                <a:lnSpc>
                  <a:spcPts val="1846"/>
                </a:lnSpc>
              </a:pPr>
            </a:p>
            <a:p>
              <a:pPr algn="ctr">
                <a:lnSpc>
                  <a:spcPts val="1846"/>
                </a:lnSpc>
              </a:pPr>
              <a:r>
                <a:rPr lang="en-US" sz="1846">
                  <a:solidFill>
                    <a:srgbClr val="222222"/>
                  </a:solidFill>
                  <a:latin typeface="Roboto Condensed"/>
                  <a:ea typeface="Roboto Condensed"/>
                  <a:cs typeface="Roboto Condensed"/>
                  <a:sym typeface="Roboto Condensed"/>
                </a:rPr>
                <a:t>Could your schedule better reflect this cycle?</a:t>
              </a:r>
            </a:p>
          </p:txBody>
        </p:sp>
      </p:grpSp>
      <p:sp>
        <p:nvSpPr>
          <p:cNvPr name="TextBox 20" id="20"/>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30</a:t>
            </a:r>
          </a:p>
        </p:txBody>
      </p:sp>
      <p:sp>
        <p:nvSpPr>
          <p:cNvPr name="TextBox 21" id="21"/>
          <p:cNvSpPr txBox="true"/>
          <p:nvPr/>
        </p:nvSpPr>
        <p:spPr>
          <a:xfrm rot="0">
            <a:off x="882107" y="1247477"/>
            <a:ext cx="8544256" cy="466236"/>
          </a:xfrm>
          <a:prstGeom prst="rect">
            <a:avLst/>
          </a:prstGeom>
        </p:spPr>
        <p:txBody>
          <a:bodyPr anchor="t" rtlCol="false" tIns="0" lIns="0" bIns="0" rIns="0">
            <a:spAutoFit/>
          </a:bodyPr>
          <a:lstStyle/>
          <a:p>
            <a:pPr algn="ctr">
              <a:lnSpc>
                <a:spcPts val="3652"/>
              </a:lnSpc>
            </a:pPr>
            <a:r>
              <a:rPr lang="en-US" b="true" sz="3290">
                <a:solidFill>
                  <a:srgbClr val="253439"/>
                </a:solidFill>
                <a:latin typeface="Glacial Indifference Bold"/>
                <a:ea typeface="Glacial Indifference Bold"/>
                <a:cs typeface="Glacial Indifference Bold"/>
                <a:sym typeface="Glacial Indifference Bold"/>
              </a:rPr>
              <a:t>Schedule Testlets Within Testing Windows</a:t>
            </a:r>
          </a:p>
        </p:txBody>
      </p:sp>
      <p:sp>
        <p:nvSpPr>
          <p:cNvPr name="TextBox 22" id="22"/>
          <p:cNvSpPr txBox="true"/>
          <p:nvPr/>
        </p:nvSpPr>
        <p:spPr>
          <a:xfrm rot="0">
            <a:off x="167300" y="253613"/>
            <a:ext cx="6814337"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SCHEDULE TESTLETS</a:t>
            </a: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grpSp>
        <p:nvGrpSpPr>
          <p:cNvPr name="Group 8" id="8"/>
          <p:cNvGrpSpPr/>
          <p:nvPr/>
        </p:nvGrpSpPr>
        <p:grpSpPr>
          <a:xfrm rot="0">
            <a:off x="167300" y="242239"/>
            <a:ext cx="4709500" cy="721883"/>
            <a:chOff x="0" y="0"/>
            <a:chExt cx="174425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744259" cy="267364"/>
            </a:xfrm>
            <a:custGeom>
              <a:avLst/>
              <a:gdLst/>
              <a:ahLst/>
              <a:cxnLst/>
              <a:rect r="r" b="b" t="t" l="l"/>
              <a:pathLst>
                <a:path h="267364" w="1744259">
                  <a:moveTo>
                    <a:pt x="0" y="0"/>
                  </a:moveTo>
                  <a:lnTo>
                    <a:pt x="1744259" y="0"/>
                  </a:lnTo>
                  <a:lnTo>
                    <a:pt x="1744259" y="267364"/>
                  </a:lnTo>
                  <a:lnTo>
                    <a:pt x="0" y="267364"/>
                  </a:lnTo>
                  <a:close/>
                </a:path>
              </a:pathLst>
            </a:custGeom>
            <a:solidFill>
              <a:srgbClr val="253439"/>
            </a:solidFill>
          </p:spPr>
        </p:sp>
        <p:sp>
          <p:nvSpPr>
            <p:cNvPr name="TextBox 10" id="10"/>
            <p:cNvSpPr txBox="true"/>
            <p:nvPr/>
          </p:nvSpPr>
          <p:spPr>
            <a:xfrm>
              <a:off x="0" y="-28575"/>
              <a:ext cx="174425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561606" y="6078689"/>
            <a:ext cx="1095263" cy="1106216"/>
          </a:xfrm>
          <a:custGeom>
            <a:avLst/>
            <a:gdLst/>
            <a:ahLst/>
            <a:cxnLst/>
            <a:rect r="r" b="b" t="t" l="l"/>
            <a:pathLst>
              <a:path h="1106216" w="1095263">
                <a:moveTo>
                  <a:pt x="0" y="0"/>
                </a:moveTo>
                <a:lnTo>
                  <a:pt x="1095263" y="0"/>
                </a:lnTo>
                <a:lnTo>
                  <a:pt x="1095263" y="1106215"/>
                </a:lnTo>
                <a:lnTo>
                  <a:pt x="0" y="1106215"/>
                </a:lnTo>
                <a:lnTo>
                  <a:pt x="0" y="0"/>
                </a:lnTo>
                <a:close/>
              </a:path>
            </a:pathLst>
          </a:custGeom>
          <a:blipFill>
            <a:blip r:embed="rId5"/>
            <a:stretch>
              <a:fillRect l="0" t="0" r="0" b="0"/>
            </a:stretch>
          </a:blipFill>
        </p:spPr>
      </p:sp>
      <p:graphicFrame>
        <p:nvGraphicFramePr>
          <p:cNvPr name="Table 15" id="15"/>
          <p:cNvGraphicFramePr>
            <a:graphicFrameLocks noGrp="true"/>
          </p:cNvGraphicFramePr>
          <p:nvPr/>
        </p:nvGraphicFramePr>
        <p:xfrm>
          <a:off x="888893" y="3775168"/>
          <a:ext cx="6556156" cy="3409736"/>
        </p:xfrm>
        <a:graphic>
          <a:graphicData uri="http://schemas.openxmlformats.org/drawingml/2006/table">
            <a:tbl>
              <a:tblPr/>
              <a:tblGrid>
                <a:gridCol w="655616"/>
                <a:gridCol w="655616"/>
                <a:gridCol w="655616"/>
                <a:gridCol w="655616"/>
                <a:gridCol w="655616"/>
                <a:gridCol w="655616"/>
                <a:gridCol w="655616"/>
                <a:gridCol w="655616"/>
                <a:gridCol w="655616"/>
                <a:gridCol w="655616"/>
              </a:tblGrid>
              <a:tr h="426217">
                <a:tc>
                  <a:txBody>
                    <a:bodyPr anchor="t" rtlCol="false"/>
                    <a:lstStyle/>
                    <a:p>
                      <a:pPr algn="ctr">
                        <a:lnSpc>
                          <a:spcPts val="1819"/>
                        </a:lnSpc>
                        <a:defRPr/>
                      </a:pP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gridSpan="3">
                  <a:txBody>
                    <a:bodyPr anchor="t" rtlCol="false"/>
                    <a:lstStyle/>
                    <a:p>
                      <a:pPr algn="ctr">
                        <a:lnSpc>
                          <a:spcPts val="1819"/>
                        </a:lnSpc>
                        <a:defRPr/>
                      </a:pPr>
                      <a:r>
                        <a:rPr lang="en-US" sz="1299" b="true">
                          <a:solidFill>
                            <a:srgbClr val="000000"/>
                          </a:solidFill>
                          <a:latin typeface="HK Grotesk Bold"/>
                          <a:ea typeface="HK Grotesk Bold"/>
                          <a:cs typeface="HK Grotesk Bold"/>
                          <a:sym typeface="HK Grotesk Bold"/>
                        </a:rPr>
                        <a:t>MOY Informational </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hMerge="true">
                  <a:txBody>
                    <a:bodyPr anchor="t" rtlCol="false"/>
                    <a:lstStyle/>
                    <a:p>
                      <a:pPr algn="ctr">
                        <a:lnSpc>
                          <a:spcPts val="1819"/>
                        </a:lnSpc>
                        <a:defRPr/>
                      </a:pPr>
                      <a:r>
                        <a:rPr lang="en-US" sz="1299" b="true">
                          <a:solidFill>
                            <a:srgbClr val="000000"/>
                          </a:solidFill>
                          <a:latin typeface="HK Grotesk Bold"/>
                          <a:ea typeface="HK Grotesk Bold"/>
                          <a:cs typeface="HK Grotesk Bold"/>
                          <a:sym typeface="HK Grotesk Bold"/>
                        </a:rPr>
                        <a:t>MOY Informational </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hMerge="true">
                  <a:txBody>
                    <a:bodyPr anchor="t" rtlCol="false"/>
                    <a:lstStyle/>
                    <a:p>
                      <a:pPr algn="ctr">
                        <a:lnSpc>
                          <a:spcPts val="1819"/>
                        </a:lnSpc>
                        <a:defRPr/>
                      </a:pPr>
                      <a:r>
                        <a:rPr lang="en-US" sz="1299" b="true">
                          <a:solidFill>
                            <a:srgbClr val="000000"/>
                          </a:solidFill>
                          <a:latin typeface="HK Grotesk Bold"/>
                          <a:ea typeface="HK Grotesk Bold"/>
                          <a:cs typeface="HK Grotesk Bold"/>
                          <a:sym typeface="HK Grotesk Bold"/>
                        </a:rPr>
                        <a:t>MOY Informational </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gridSpan="3">
                  <a:txBody>
                    <a:bodyPr anchor="t" rtlCol="false"/>
                    <a:lstStyle/>
                    <a:p>
                      <a:pPr algn="ctr">
                        <a:lnSpc>
                          <a:spcPts val="1819"/>
                        </a:lnSpc>
                        <a:defRPr/>
                      </a:pPr>
                      <a:r>
                        <a:rPr lang="en-US" sz="1299" b="true">
                          <a:solidFill>
                            <a:srgbClr val="000000"/>
                          </a:solidFill>
                          <a:latin typeface="HK Grotesk Bold"/>
                          <a:ea typeface="HK Grotesk Bold"/>
                          <a:cs typeface="HK Grotesk Bold"/>
                          <a:sym typeface="HK Grotesk Bold"/>
                        </a:rPr>
                        <a:t>MOY Literary </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hMerge="true">
                  <a:txBody>
                    <a:bodyPr anchor="t" rtlCol="false"/>
                    <a:lstStyle/>
                    <a:p>
                      <a:pPr algn="ctr">
                        <a:lnSpc>
                          <a:spcPts val="1819"/>
                        </a:lnSpc>
                        <a:defRPr/>
                      </a:pPr>
                      <a:r>
                        <a:rPr lang="en-US" sz="1299" b="true">
                          <a:solidFill>
                            <a:srgbClr val="000000"/>
                          </a:solidFill>
                          <a:latin typeface="HK Grotesk Bold"/>
                          <a:ea typeface="HK Grotesk Bold"/>
                          <a:cs typeface="HK Grotesk Bold"/>
                          <a:sym typeface="HK Grotesk Bold"/>
                        </a:rPr>
                        <a:t>MOY Literary </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hMerge="true">
                  <a:txBody>
                    <a:bodyPr anchor="t" rtlCol="false"/>
                    <a:lstStyle/>
                    <a:p>
                      <a:pPr algn="ctr">
                        <a:lnSpc>
                          <a:spcPts val="1819"/>
                        </a:lnSpc>
                        <a:defRPr/>
                      </a:pPr>
                      <a:r>
                        <a:rPr lang="en-US" sz="1299" b="true">
                          <a:solidFill>
                            <a:srgbClr val="000000"/>
                          </a:solidFill>
                          <a:latin typeface="HK Grotesk Bold"/>
                          <a:ea typeface="HK Grotesk Bold"/>
                          <a:cs typeface="HK Grotesk Bold"/>
                          <a:sym typeface="HK Grotesk Bold"/>
                        </a:rPr>
                        <a:t>MOY Literary </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gridSpan="3">
                  <a:txBody>
                    <a:bodyPr anchor="t" rtlCol="false"/>
                    <a:lstStyle/>
                    <a:p>
                      <a:pPr algn="ctr">
                        <a:lnSpc>
                          <a:spcPts val="1819"/>
                        </a:lnSpc>
                        <a:defRPr/>
                      </a:pPr>
                      <a:r>
                        <a:rPr lang="en-US" sz="1299" b="true">
                          <a:solidFill>
                            <a:srgbClr val="000000"/>
                          </a:solidFill>
                          <a:latin typeface="HK Grotesk Bold"/>
                          <a:ea typeface="HK Grotesk Bold"/>
                          <a:cs typeface="HK Grotesk Bold"/>
                          <a:sym typeface="HK Grotesk Bold"/>
                        </a:rPr>
                        <a:t>Performance Task</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hMerge="true">
                  <a:txBody>
                    <a:bodyPr anchor="t" rtlCol="false"/>
                    <a:lstStyle/>
                    <a:p>
                      <a:pPr algn="ctr">
                        <a:lnSpc>
                          <a:spcPts val="1819"/>
                        </a:lnSpc>
                        <a:defRPr/>
                      </a:pPr>
                      <a:r>
                        <a:rPr lang="en-US" sz="1299" b="true">
                          <a:solidFill>
                            <a:srgbClr val="000000"/>
                          </a:solidFill>
                          <a:latin typeface="HK Grotesk Bold"/>
                          <a:ea typeface="HK Grotesk Bold"/>
                          <a:cs typeface="HK Grotesk Bold"/>
                          <a:sym typeface="HK Grotesk Bold"/>
                        </a:rPr>
                        <a:t>Performance Task</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hMerge="true">
                  <a:txBody>
                    <a:bodyPr anchor="t" rtlCol="false"/>
                    <a:lstStyle/>
                    <a:p>
                      <a:pPr algn="ctr">
                        <a:lnSpc>
                          <a:spcPts val="1819"/>
                        </a:lnSpc>
                        <a:defRPr/>
                      </a:pPr>
                      <a:r>
                        <a:rPr lang="en-US" sz="1299" b="true">
                          <a:solidFill>
                            <a:srgbClr val="000000"/>
                          </a:solidFill>
                          <a:latin typeface="HK Grotesk Bold"/>
                          <a:ea typeface="HK Grotesk Bold"/>
                          <a:cs typeface="HK Grotesk Bold"/>
                          <a:sym typeface="HK Grotesk Bold"/>
                        </a:rPr>
                        <a:t>Performance Task</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r>
              <a:tr h="426217">
                <a:tc>
                  <a:txBody>
                    <a:bodyPr anchor="t" rtlCol="false"/>
                    <a:lstStyle/>
                    <a:p>
                      <a:pPr algn="ctr">
                        <a:lnSpc>
                          <a:spcPts val="1819"/>
                        </a:lnSpc>
                        <a:defRPr/>
                      </a:pP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p50</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p80</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p90</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p50</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p80</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p90</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p50</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p80</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p90</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r>
              <a:tr h="426217">
                <a:tc>
                  <a:txBody>
                    <a:bodyPr anchor="t" rtlCol="false"/>
                    <a:lstStyle/>
                    <a:p>
                      <a:pPr algn="ctr">
                        <a:lnSpc>
                          <a:spcPts val="1819"/>
                        </a:lnSpc>
                        <a:defRPr/>
                      </a:pPr>
                      <a:r>
                        <a:rPr lang="en-US" sz="1299">
                          <a:solidFill>
                            <a:srgbClr val="000000"/>
                          </a:solidFill>
                          <a:latin typeface="HK Grotesk"/>
                          <a:ea typeface="HK Grotesk"/>
                          <a:cs typeface="HK Grotesk"/>
                          <a:sym typeface="HK Grotesk"/>
                        </a:rPr>
                        <a:t>Grade 3</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18</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27.2</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34.6</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18.7</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27.6</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35.5</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6</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12.3</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17.6</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r>
              <a:tr h="426217">
                <a:tc>
                  <a:txBody>
                    <a:bodyPr anchor="t" rtlCol="false"/>
                    <a:lstStyle/>
                    <a:p>
                      <a:pPr algn="ctr">
                        <a:lnSpc>
                          <a:spcPts val="1819"/>
                        </a:lnSpc>
                        <a:defRPr/>
                      </a:pPr>
                      <a:r>
                        <a:rPr lang="en-US" sz="1299">
                          <a:solidFill>
                            <a:srgbClr val="000000"/>
                          </a:solidFill>
                          <a:latin typeface="HK Grotesk"/>
                          <a:ea typeface="HK Grotesk"/>
                          <a:cs typeface="HK Grotesk"/>
                          <a:sym typeface="HK Grotesk"/>
                        </a:rPr>
                        <a:t>Grade 4</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20.3</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30.1</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38.7</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20.6</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30</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38.6</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5.7</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11.7</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16.6</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r>
              <a:tr h="426217">
                <a:tc>
                  <a:txBody>
                    <a:bodyPr anchor="t" rtlCol="false"/>
                    <a:lstStyle/>
                    <a:p>
                      <a:pPr algn="ctr">
                        <a:lnSpc>
                          <a:spcPts val="1819"/>
                        </a:lnSpc>
                        <a:defRPr/>
                      </a:pPr>
                      <a:r>
                        <a:rPr lang="en-US" sz="1299">
                          <a:solidFill>
                            <a:srgbClr val="000000"/>
                          </a:solidFill>
                          <a:latin typeface="HK Grotesk"/>
                          <a:ea typeface="HK Grotesk"/>
                          <a:cs typeface="HK Grotesk"/>
                          <a:sym typeface="HK Grotesk"/>
                        </a:rPr>
                        <a:t>Grade 5</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20.8</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30.6</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38.4</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20.4</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28.7</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35.4</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6.7</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13.6</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18.2</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r>
              <a:tr h="426217">
                <a:tc>
                  <a:txBody>
                    <a:bodyPr anchor="t" rtlCol="false"/>
                    <a:lstStyle/>
                    <a:p>
                      <a:pPr algn="ctr">
                        <a:lnSpc>
                          <a:spcPts val="1819"/>
                        </a:lnSpc>
                        <a:defRPr/>
                      </a:pPr>
                      <a:r>
                        <a:rPr lang="en-US" sz="1299">
                          <a:solidFill>
                            <a:srgbClr val="000000"/>
                          </a:solidFill>
                          <a:latin typeface="HK Grotesk"/>
                          <a:ea typeface="HK Grotesk"/>
                          <a:cs typeface="HK Grotesk"/>
                          <a:sym typeface="HK Grotesk"/>
                        </a:rPr>
                        <a:t>Grade 6</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18.7</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26.4</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31.8</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18.4</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25.9</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31.6</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6.1</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11.6</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15.2</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r>
              <a:tr h="426217">
                <a:tc>
                  <a:txBody>
                    <a:bodyPr anchor="t" rtlCol="false"/>
                    <a:lstStyle/>
                    <a:p>
                      <a:pPr algn="ctr">
                        <a:lnSpc>
                          <a:spcPts val="1819"/>
                        </a:lnSpc>
                        <a:defRPr/>
                      </a:pPr>
                      <a:r>
                        <a:rPr lang="en-US" sz="1299">
                          <a:solidFill>
                            <a:srgbClr val="000000"/>
                          </a:solidFill>
                          <a:latin typeface="HK Grotesk"/>
                          <a:ea typeface="HK Grotesk"/>
                          <a:cs typeface="HK Grotesk"/>
                          <a:sym typeface="HK Grotesk"/>
                        </a:rPr>
                        <a:t>Grade 7</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19.6</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26.6</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31.7</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17.5</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24</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28.4</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6.1</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11.4</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14.4</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r>
              <a:tr h="426217">
                <a:tc>
                  <a:txBody>
                    <a:bodyPr anchor="t" rtlCol="false"/>
                    <a:lstStyle/>
                    <a:p>
                      <a:pPr algn="ctr">
                        <a:lnSpc>
                          <a:spcPts val="1819"/>
                        </a:lnSpc>
                        <a:defRPr/>
                      </a:pPr>
                      <a:r>
                        <a:rPr lang="en-US" sz="1299">
                          <a:solidFill>
                            <a:srgbClr val="000000"/>
                          </a:solidFill>
                          <a:latin typeface="HK Grotesk"/>
                          <a:ea typeface="HK Grotesk"/>
                          <a:cs typeface="HK Grotesk"/>
                          <a:sym typeface="HK Grotesk"/>
                        </a:rPr>
                        <a:t>Grade 8</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17</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24</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28.5</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13.9</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18.8</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22.5</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4.7</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9</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12.1</a:t>
                      </a:r>
                      <a:endParaRPr lang="en-US" sz="1100"/>
                    </a:p>
                  </a:txBody>
                  <a:tcPr marL="28575" marR="28575" marT="28575" marB="28575" anchor="ctr">
                    <a:lnL cmpd="sng" algn="ctr" cap="flat" w="9525">
                      <a:solidFill>
                        <a:srgbClr val="000000"/>
                      </a:solidFill>
                      <a:prstDash val="solid"/>
                      <a:round/>
                      <a:headEnd type="none" w="med" len="med"/>
                      <a:tailEnd type="none" w="med" len="med"/>
                    </a:lnL>
                    <a:lnR cmpd="sng" algn="ctr" cap="flat" w="9525">
                      <a:solidFill>
                        <a:srgbClr val="000000"/>
                      </a:solidFill>
                      <a:prstDash val="solid"/>
                      <a:round/>
                      <a:headEnd type="none" w="med" len="med"/>
                      <a:tailEnd type="none" w="med" len="med"/>
                    </a:lnR>
                    <a:lnT cmpd="sng" algn="ctr" cap="flat" w="9525">
                      <a:solidFill>
                        <a:srgbClr val="000000"/>
                      </a:solidFill>
                      <a:prstDash val="solid"/>
                      <a:round/>
                      <a:headEnd type="none" w="med" len="med"/>
                      <a:tailEnd type="none" w="med" len="med"/>
                    </a:lnT>
                    <a:lnB cmpd="sng" algn="ctr" cap="flat" w="9525">
                      <a:solidFill>
                        <a:srgbClr val="000000"/>
                      </a:solidFill>
                      <a:prstDash val="solid"/>
                      <a:round/>
                      <a:headEnd type="none" w="med" len="med"/>
                      <a:tailEnd type="none" w="med" len="med"/>
                    </a:lnB>
                  </a:tcPr>
                </a:tc>
              </a:tr>
            </a:tbl>
          </a:graphicData>
        </a:graphic>
      </p:graphicFrame>
      <p:graphicFrame>
        <p:nvGraphicFramePr>
          <p:cNvPr name="Table 16" id="16"/>
          <p:cNvGraphicFramePr>
            <a:graphicFrameLocks noGrp="true"/>
          </p:cNvGraphicFramePr>
          <p:nvPr/>
        </p:nvGraphicFramePr>
        <p:xfrm>
          <a:off x="5162305" y="242239"/>
          <a:ext cx="4307157" cy="3371850"/>
        </p:xfrm>
        <a:graphic>
          <a:graphicData uri="http://schemas.openxmlformats.org/drawingml/2006/table">
            <a:tbl>
              <a:tblPr/>
              <a:tblGrid>
                <a:gridCol w="1076789"/>
                <a:gridCol w="1076789"/>
                <a:gridCol w="1076789"/>
                <a:gridCol w="1076789"/>
              </a:tblGrid>
              <a:tr h="421481">
                <a:tc gridSpan="4">
                  <a:txBody>
                    <a:bodyPr anchor="t" rtlCol="false"/>
                    <a:lstStyle/>
                    <a:p>
                      <a:pPr algn="ctr">
                        <a:lnSpc>
                          <a:spcPts val="1819"/>
                        </a:lnSpc>
                        <a:defRPr/>
                      </a:pPr>
                      <a:r>
                        <a:rPr lang="en-US" sz="1299" b="true">
                          <a:solidFill>
                            <a:srgbClr val="000000"/>
                          </a:solidFill>
                          <a:latin typeface="HK Grotesk Bold"/>
                          <a:ea typeface="HK Grotesk Bold"/>
                          <a:cs typeface="HK Grotesk Bold"/>
                          <a:sym typeface="HK Grotesk Bold"/>
                        </a:rPr>
                        <a:t>Math Average Timing </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hMerge="true">
                  <a:txBody>
                    <a:bodyPr anchor="t" rtlCol="false"/>
                    <a:lstStyle/>
                    <a:p>
                      <a:pPr algn="ctr">
                        <a:lnSpc>
                          <a:spcPts val="1819"/>
                        </a:lnSpc>
                        <a:defRPr/>
                      </a:pPr>
                      <a:r>
                        <a:rPr lang="en-US" sz="1299" b="true">
                          <a:solidFill>
                            <a:srgbClr val="000000"/>
                          </a:solidFill>
                          <a:latin typeface="HK Grotesk Bold"/>
                          <a:ea typeface="HK Grotesk Bold"/>
                          <a:cs typeface="HK Grotesk Bold"/>
                          <a:sym typeface="HK Grotesk Bold"/>
                        </a:rPr>
                        <a:t>Math Average Timing </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hMerge="true">
                  <a:txBody>
                    <a:bodyPr anchor="t" rtlCol="false"/>
                    <a:lstStyle/>
                    <a:p>
                      <a:pPr algn="ctr">
                        <a:lnSpc>
                          <a:spcPts val="1819"/>
                        </a:lnSpc>
                        <a:defRPr/>
                      </a:pPr>
                      <a:r>
                        <a:rPr lang="en-US" sz="1299" b="true">
                          <a:solidFill>
                            <a:srgbClr val="000000"/>
                          </a:solidFill>
                          <a:latin typeface="HK Grotesk Bold"/>
                          <a:ea typeface="HK Grotesk Bold"/>
                          <a:cs typeface="HK Grotesk Bold"/>
                          <a:sym typeface="HK Grotesk Bold"/>
                        </a:rPr>
                        <a:t>Math Average Timing </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hMerge="true">
                  <a:txBody>
                    <a:bodyPr anchor="t" rtlCol="false"/>
                    <a:lstStyle/>
                    <a:p>
                      <a:pPr algn="ctr">
                        <a:lnSpc>
                          <a:spcPts val="1819"/>
                        </a:lnSpc>
                        <a:defRPr/>
                      </a:pPr>
                      <a:r>
                        <a:rPr lang="en-US" sz="1299" b="true">
                          <a:solidFill>
                            <a:srgbClr val="000000"/>
                          </a:solidFill>
                          <a:latin typeface="HK Grotesk Bold"/>
                          <a:ea typeface="HK Grotesk Bold"/>
                          <a:cs typeface="HK Grotesk Bold"/>
                          <a:sym typeface="HK Grotesk Bold"/>
                        </a:rPr>
                        <a:t>Math Average Timing </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421481">
                <a:tc>
                  <a:txBody>
                    <a:bodyPr anchor="t" rtlCol="false"/>
                    <a:lstStyle/>
                    <a:p>
                      <a:pPr algn="ctr">
                        <a:lnSpc>
                          <a:spcPts val="1819"/>
                        </a:lnSpc>
                        <a:defRPr/>
                      </a:pP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679"/>
                        </a:lnSpc>
                        <a:defRPr/>
                      </a:pPr>
                      <a:r>
                        <a:rPr lang="en-US" sz="1200">
                          <a:solidFill>
                            <a:srgbClr val="000000"/>
                          </a:solidFill>
                          <a:latin typeface="Arimo"/>
                          <a:ea typeface="Arimo"/>
                          <a:cs typeface="Arimo"/>
                          <a:sym typeface="Arimo"/>
                        </a:rPr>
                        <a:t>p50</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679"/>
                        </a:lnSpc>
                        <a:defRPr/>
                      </a:pPr>
                      <a:r>
                        <a:rPr lang="en-US" sz="1200">
                          <a:solidFill>
                            <a:srgbClr val="000000"/>
                          </a:solidFill>
                          <a:latin typeface="Arimo"/>
                          <a:ea typeface="Arimo"/>
                          <a:cs typeface="Arimo"/>
                          <a:sym typeface="Arimo"/>
                        </a:rPr>
                        <a:t>p80</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679"/>
                        </a:lnSpc>
                        <a:defRPr/>
                      </a:pPr>
                      <a:r>
                        <a:rPr lang="en-US" sz="1200">
                          <a:solidFill>
                            <a:srgbClr val="000000"/>
                          </a:solidFill>
                          <a:latin typeface="Arimo"/>
                          <a:ea typeface="Arimo"/>
                          <a:cs typeface="Arimo"/>
                          <a:sym typeface="Arimo"/>
                        </a:rPr>
                        <a:t>p90</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421481">
                <a:tc>
                  <a:txBody>
                    <a:bodyPr anchor="t" rtlCol="false"/>
                    <a:lstStyle/>
                    <a:p>
                      <a:pPr algn="ctr">
                        <a:lnSpc>
                          <a:spcPts val="1819"/>
                        </a:lnSpc>
                        <a:defRPr/>
                      </a:pPr>
                      <a:r>
                        <a:rPr lang="en-US" sz="1299">
                          <a:solidFill>
                            <a:srgbClr val="000000"/>
                          </a:solidFill>
                          <a:latin typeface="HK Grotesk"/>
                          <a:ea typeface="HK Grotesk"/>
                          <a:cs typeface="HK Grotesk"/>
                          <a:sym typeface="HK Grotesk"/>
                        </a:rPr>
                        <a:t>Grade 3</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9.5</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15.6</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20.8</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421481">
                <a:tc>
                  <a:txBody>
                    <a:bodyPr anchor="t" rtlCol="false"/>
                    <a:lstStyle/>
                    <a:p>
                      <a:pPr algn="ctr">
                        <a:lnSpc>
                          <a:spcPts val="1819"/>
                        </a:lnSpc>
                        <a:defRPr/>
                      </a:pPr>
                      <a:r>
                        <a:rPr lang="en-US" sz="1299">
                          <a:solidFill>
                            <a:srgbClr val="000000"/>
                          </a:solidFill>
                          <a:latin typeface="HK Grotesk"/>
                          <a:ea typeface="HK Grotesk"/>
                          <a:cs typeface="HK Grotesk"/>
                          <a:sym typeface="HK Grotesk"/>
                        </a:rPr>
                        <a:t>Grade 4</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11.9</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19.4</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26.2</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421481">
                <a:tc>
                  <a:txBody>
                    <a:bodyPr anchor="t" rtlCol="false"/>
                    <a:lstStyle/>
                    <a:p>
                      <a:pPr algn="ctr">
                        <a:lnSpc>
                          <a:spcPts val="1819"/>
                        </a:lnSpc>
                        <a:defRPr/>
                      </a:pPr>
                      <a:r>
                        <a:rPr lang="en-US" sz="1299">
                          <a:solidFill>
                            <a:srgbClr val="000000"/>
                          </a:solidFill>
                          <a:latin typeface="HK Grotesk"/>
                          <a:ea typeface="HK Grotesk"/>
                          <a:cs typeface="HK Grotesk"/>
                          <a:sym typeface="HK Grotesk"/>
                        </a:rPr>
                        <a:t>Grade 5</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10.4</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16.6</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21.9</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421481">
                <a:tc>
                  <a:txBody>
                    <a:bodyPr anchor="t" rtlCol="false"/>
                    <a:lstStyle/>
                    <a:p>
                      <a:pPr algn="ctr">
                        <a:lnSpc>
                          <a:spcPts val="1819"/>
                        </a:lnSpc>
                        <a:defRPr/>
                      </a:pPr>
                      <a:r>
                        <a:rPr lang="en-US" sz="1299">
                          <a:solidFill>
                            <a:srgbClr val="000000"/>
                          </a:solidFill>
                          <a:latin typeface="HK Grotesk"/>
                          <a:ea typeface="HK Grotesk"/>
                          <a:cs typeface="HK Grotesk"/>
                          <a:sym typeface="HK Grotesk"/>
                        </a:rPr>
                        <a:t>Grade 6</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11.0</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16.5</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20.8</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421481">
                <a:tc>
                  <a:txBody>
                    <a:bodyPr anchor="t" rtlCol="false"/>
                    <a:lstStyle/>
                    <a:p>
                      <a:pPr algn="ctr">
                        <a:lnSpc>
                          <a:spcPts val="1819"/>
                        </a:lnSpc>
                        <a:defRPr/>
                      </a:pPr>
                      <a:r>
                        <a:rPr lang="en-US" sz="1299">
                          <a:solidFill>
                            <a:srgbClr val="000000"/>
                          </a:solidFill>
                          <a:latin typeface="HK Grotesk"/>
                          <a:ea typeface="HK Grotesk"/>
                          <a:cs typeface="HK Grotesk"/>
                          <a:sym typeface="HK Grotesk"/>
                        </a:rPr>
                        <a:t>Grade 7</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12.1</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18.0</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22.2</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r h="421481">
                <a:tc>
                  <a:txBody>
                    <a:bodyPr anchor="t" rtlCol="false"/>
                    <a:lstStyle/>
                    <a:p>
                      <a:pPr algn="ctr">
                        <a:lnSpc>
                          <a:spcPts val="1819"/>
                        </a:lnSpc>
                        <a:defRPr/>
                      </a:pPr>
                      <a:r>
                        <a:rPr lang="en-US" sz="1299">
                          <a:solidFill>
                            <a:srgbClr val="000000"/>
                          </a:solidFill>
                          <a:latin typeface="HK Grotesk"/>
                          <a:ea typeface="HK Grotesk"/>
                          <a:cs typeface="HK Grotesk"/>
                          <a:sym typeface="HK Grotesk"/>
                        </a:rPr>
                        <a:t>Grade 8</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10.2</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15.3</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c>
                  <a:txBody>
                    <a:bodyPr anchor="t" rtlCol="false"/>
                    <a:lstStyle/>
                    <a:p>
                      <a:pPr algn="ctr">
                        <a:lnSpc>
                          <a:spcPts val="1819"/>
                        </a:lnSpc>
                        <a:defRPr/>
                      </a:pPr>
                      <a:r>
                        <a:rPr lang="en-US" sz="1299">
                          <a:solidFill>
                            <a:srgbClr val="000000"/>
                          </a:solidFill>
                          <a:latin typeface="HK Grotesk"/>
                          <a:ea typeface="HK Grotesk"/>
                          <a:cs typeface="HK Grotesk"/>
                          <a:sym typeface="HK Grotesk"/>
                        </a:rPr>
                        <a:t>19.0</a:t>
                      </a:r>
                      <a:endParaRPr lang="en-US" sz="1100"/>
                    </a:p>
                  </a:txBody>
                  <a:tcPr marL="66675" marR="66675" marT="66675" marB="66675" anchor="ctr">
                    <a:lnL cmpd="sng" algn="ctr" cap="flat" w="19050">
                      <a:solidFill>
                        <a:srgbClr val="000000"/>
                      </a:solidFill>
                      <a:prstDash val="solid"/>
                      <a:round/>
                      <a:headEnd type="none" w="med" len="med"/>
                      <a:tailEnd type="none" w="med" len="med"/>
                    </a:lnL>
                    <a:lnR cmpd="sng" algn="ctr" cap="flat" w="19050">
                      <a:solidFill>
                        <a:srgbClr val="000000"/>
                      </a:solidFill>
                      <a:prstDash val="solid"/>
                      <a:round/>
                      <a:headEnd type="none" w="med" len="med"/>
                      <a:tailEnd type="none" w="med" len="med"/>
                    </a:lnR>
                    <a:lnT cmpd="sng" algn="ctr" cap="flat" w="19050">
                      <a:solidFill>
                        <a:srgbClr val="000000"/>
                      </a:solidFill>
                      <a:prstDash val="solid"/>
                      <a:round/>
                      <a:headEnd type="none" w="med" len="med"/>
                      <a:tailEnd type="none" w="med" len="med"/>
                    </a:lnT>
                    <a:lnB cmpd="sng" algn="ctr" cap="flat" w="19050">
                      <a:solidFill>
                        <a:srgbClr val="000000"/>
                      </a:solidFill>
                      <a:prstDash val="solid"/>
                      <a:round/>
                      <a:headEnd type="none" w="med" len="med"/>
                      <a:tailEnd type="none" w="med" len="med"/>
                    </a:lnB>
                  </a:tcPr>
                </a:tc>
              </a:tr>
            </a:tbl>
          </a:graphicData>
        </a:graphic>
      </p:graphicFrame>
      <p:sp>
        <p:nvSpPr>
          <p:cNvPr name="TextBox 17" id="17"/>
          <p:cNvSpPr txBox="true"/>
          <p:nvPr/>
        </p:nvSpPr>
        <p:spPr>
          <a:xfrm rot="0">
            <a:off x="429747" y="253613"/>
            <a:ext cx="418460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DATA VS. PRACTICE</a:t>
            </a:r>
          </a:p>
        </p:txBody>
      </p:sp>
      <p:sp>
        <p:nvSpPr>
          <p:cNvPr name="TextBox 18" id="18"/>
          <p:cNvSpPr txBox="true"/>
          <p:nvPr/>
        </p:nvSpPr>
        <p:spPr>
          <a:xfrm rot="0">
            <a:off x="931811" y="1173186"/>
            <a:ext cx="4030202" cy="2316720"/>
          </a:xfrm>
          <a:prstGeom prst="rect">
            <a:avLst/>
          </a:prstGeom>
        </p:spPr>
        <p:txBody>
          <a:bodyPr anchor="t" rtlCol="false" tIns="0" lIns="0" bIns="0" rIns="0">
            <a:spAutoFit/>
          </a:bodyPr>
          <a:lstStyle/>
          <a:p>
            <a:pPr algn="ctr">
              <a:lnSpc>
                <a:spcPts val="4606"/>
              </a:lnSpc>
              <a:spcBef>
                <a:spcPct val="0"/>
              </a:spcBef>
            </a:pPr>
            <a:r>
              <a:rPr lang="en-US" sz="3290">
                <a:solidFill>
                  <a:srgbClr val="000000"/>
                </a:solidFill>
                <a:latin typeface="HK Grotesk"/>
                <a:ea typeface="HK Grotesk"/>
                <a:cs typeface="HK Grotesk"/>
                <a:sym typeface="HK Grotesk"/>
              </a:rPr>
              <a:t>What are causing administration times higher than the actual testing times? </a:t>
            </a:r>
          </a:p>
        </p:txBody>
      </p:sp>
      <p:sp>
        <p:nvSpPr>
          <p:cNvPr name="TextBox 19" id="19"/>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31</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2" id="12" descr="image of MAST math timing document"/>
          <p:cNvSpPr/>
          <p:nvPr/>
        </p:nvSpPr>
        <p:spPr>
          <a:xfrm flipH="false" flipV="false" rot="0">
            <a:off x="1459948" y="1544658"/>
            <a:ext cx="7198389" cy="4768032"/>
          </a:xfrm>
          <a:custGeom>
            <a:avLst/>
            <a:gdLst/>
            <a:ahLst/>
            <a:cxnLst/>
            <a:rect r="r" b="b" t="t" l="l"/>
            <a:pathLst>
              <a:path h="4768032" w="7198389">
                <a:moveTo>
                  <a:pt x="0" y="0"/>
                </a:moveTo>
                <a:lnTo>
                  <a:pt x="7198389" y="0"/>
                </a:lnTo>
                <a:lnTo>
                  <a:pt x="7198389" y="4768032"/>
                </a:lnTo>
                <a:lnTo>
                  <a:pt x="0" y="4768032"/>
                </a:lnTo>
                <a:lnTo>
                  <a:pt x="0" y="0"/>
                </a:lnTo>
                <a:close/>
              </a:path>
            </a:pathLst>
          </a:custGeom>
          <a:blipFill>
            <a:blip r:embed="rId5"/>
            <a:stretch>
              <a:fillRect l="0" t="0" r="0" b="0"/>
            </a:stretch>
          </a:blipFill>
        </p:spPr>
      </p:sp>
      <p:sp>
        <p:nvSpPr>
          <p:cNvPr name="TextBox 13" id="13"/>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32</a:t>
            </a:r>
          </a:p>
        </p:txBody>
      </p:sp>
      <p:sp>
        <p:nvSpPr>
          <p:cNvPr name="TextBox 14" id="14"/>
          <p:cNvSpPr txBox="true"/>
          <p:nvPr/>
        </p:nvSpPr>
        <p:spPr>
          <a:xfrm rot="0">
            <a:off x="1172894" y="6261806"/>
            <a:ext cx="7297874" cy="923099"/>
          </a:xfrm>
          <a:prstGeom prst="rect">
            <a:avLst/>
          </a:prstGeom>
        </p:spPr>
        <p:txBody>
          <a:bodyPr anchor="t" rtlCol="false" tIns="0" lIns="0" bIns="0" rIns="0">
            <a:spAutoFit/>
          </a:bodyPr>
          <a:lstStyle/>
          <a:p>
            <a:pPr algn="ctr">
              <a:lnSpc>
                <a:spcPts val="3698"/>
              </a:lnSpc>
              <a:spcBef>
                <a:spcPct val="0"/>
              </a:spcBef>
            </a:pPr>
            <a:r>
              <a:rPr lang="en-US" sz="2642">
                <a:solidFill>
                  <a:srgbClr val="000000"/>
                </a:solidFill>
                <a:latin typeface="HK Grotesk"/>
                <a:ea typeface="HK Grotesk"/>
                <a:cs typeface="HK Grotesk"/>
                <a:sym typeface="HK Grotesk"/>
              </a:rPr>
              <a:t>How can this information help minimize lost instructional time due to administration? </a:t>
            </a:r>
          </a:p>
        </p:txBody>
      </p:sp>
      <p:grpSp>
        <p:nvGrpSpPr>
          <p:cNvPr name="Group 15" id="15"/>
          <p:cNvGrpSpPr/>
          <p:nvPr/>
        </p:nvGrpSpPr>
        <p:grpSpPr>
          <a:xfrm rot="0">
            <a:off x="167300" y="242239"/>
            <a:ext cx="6814337" cy="721883"/>
            <a:chOff x="0" y="0"/>
            <a:chExt cx="2523829" cy="267364"/>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7" id="17"/>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sp>
        <p:nvSpPr>
          <p:cNvPr name="TextBox 18" id="18"/>
          <p:cNvSpPr txBox="true"/>
          <p:nvPr/>
        </p:nvSpPr>
        <p:spPr>
          <a:xfrm rot="0">
            <a:off x="167300" y="253613"/>
            <a:ext cx="6814337"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SCHEDULE TESTLETS</a:t>
            </a:r>
          </a:p>
        </p:txBody>
      </p:sp>
      <p:sp>
        <p:nvSpPr>
          <p:cNvPr name="TextBox 19" id="19"/>
          <p:cNvSpPr txBox="true"/>
          <p:nvPr/>
        </p:nvSpPr>
        <p:spPr>
          <a:xfrm rot="0">
            <a:off x="558450" y="1078422"/>
            <a:ext cx="8544256" cy="466236"/>
          </a:xfrm>
          <a:prstGeom prst="rect">
            <a:avLst/>
          </a:prstGeom>
        </p:spPr>
        <p:txBody>
          <a:bodyPr anchor="t" rtlCol="false" tIns="0" lIns="0" bIns="0" rIns="0">
            <a:spAutoFit/>
          </a:bodyPr>
          <a:lstStyle/>
          <a:p>
            <a:pPr algn="ctr">
              <a:lnSpc>
                <a:spcPts val="3652"/>
              </a:lnSpc>
            </a:pPr>
            <a:r>
              <a:rPr lang="en-US" b="true" sz="3290">
                <a:solidFill>
                  <a:srgbClr val="253439"/>
                </a:solidFill>
                <a:latin typeface="Glacial Indifference Bold"/>
                <a:ea typeface="Glacial Indifference Bold"/>
                <a:cs typeface="Glacial Indifference Bold"/>
                <a:sym typeface="Glacial Indifference Bold"/>
              </a:rPr>
              <a:t>Scheduling to Support Instruction</a:t>
            </a:r>
          </a:p>
        </p:txBody>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040052" cy="721883"/>
            <a:chOff x="0" y="0"/>
            <a:chExt cx="2237056"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0" id="10"/>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265990" y="253613"/>
            <a:ext cx="5854725"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REFLECT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33</a:t>
            </a:r>
          </a:p>
        </p:txBody>
      </p:sp>
      <p:sp>
        <p:nvSpPr>
          <p:cNvPr name="TextBox 17" id="17"/>
          <p:cNvSpPr txBox="true"/>
          <p:nvPr/>
        </p:nvSpPr>
        <p:spPr>
          <a:xfrm rot="0">
            <a:off x="974450" y="1649609"/>
            <a:ext cx="8047630" cy="4020820"/>
          </a:xfrm>
          <a:prstGeom prst="rect">
            <a:avLst/>
          </a:prstGeom>
        </p:spPr>
        <p:txBody>
          <a:bodyPr anchor="t" rtlCol="false" tIns="0" lIns="0" bIns="0" rIns="0">
            <a:spAutoFit/>
          </a:bodyPr>
          <a:lstStyle/>
          <a:p>
            <a:pPr algn="l" marL="591726" indent="-295863" lvl="1">
              <a:lnSpc>
                <a:spcPts val="4028"/>
              </a:lnSpc>
              <a:buFont typeface="Arial"/>
              <a:buChar char="•"/>
            </a:pPr>
            <a:r>
              <a:rPr lang="en-US" sz="2740">
                <a:solidFill>
                  <a:srgbClr val="000000"/>
                </a:solidFill>
                <a:latin typeface="Glacial Indifference"/>
                <a:ea typeface="Glacial Indifference"/>
                <a:cs typeface="Glacial Indifference"/>
                <a:sym typeface="Glacial Indifference"/>
              </a:rPr>
              <a:t>How will you make note of testlets that could be moved to earlier or later windows? </a:t>
            </a:r>
          </a:p>
          <a:p>
            <a:pPr algn="l" marL="591726" indent="-295863" lvl="1">
              <a:lnSpc>
                <a:spcPts val="4028"/>
              </a:lnSpc>
              <a:buFont typeface="Arial"/>
              <a:buChar char="•"/>
            </a:pPr>
            <a:r>
              <a:rPr lang="en-US" sz="2740">
                <a:solidFill>
                  <a:srgbClr val="000000"/>
                </a:solidFill>
                <a:latin typeface="Glacial Indifference"/>
                <a:ea typeface="Glacial Indifference"/>
                <a:cs typeface="Glacial Indifference"/>
                <a:sym typeface="Glacial Indifference"/>
              </a:rPr>
              <a:t>How will  testing closer to instruction build student success versus testing all at once?</a:t>
            </a:r>
          </a:p>
          <a:p>
            <a:pPr algn="l" marL="591726" indent="-295863" lvl="1">
              <a:lnSpc>
                <a:spcPts val="4028"/>
              </a:lnSpc>
              <a:buFont typeface="Arial"/>
              <a:buChar char="•"/>
            </a:pPr>
            <a:r>
              <a:rPr lang="en-US" sz="2740">
                <a:solidFill>
                  <a:srgbClr val="000000"/>
                </a:solidFill>
                <a:latin typeface="Glacial Indifference"/>
                <a:ea typeface="Glacial Indifference"/>
                <a:cs typeface="Glacial Indifference"/>
                <a:sym typeface="Glacial Indifference"/>
              </a:rPr>
              <a:t>How will you use the timing documents in scheduling testlets?</a:t>
            </a:r>
          </a:p>
          <a:p>
            <a:pPr algn="l" marL="591726" indent="-295863" lvl="1">
              <a:lnSpc>
                <a:spcPts val="4028"/>
              </a:lnSpc>
              <a:buFont typeface="Arial"/>
              <a:buChar char="•"/>
            </a:pPr>
            <a:r>
              <a:rPr lang="en-US" sz="2740">
                <a:solidFill>
                  <a:srgbClr val="000000"/>
                </a:solidFill>
                <a:latin typeface="Glacial Indifference"/>
                <a:ea typeface="Glacial Indifference"/>
                <a:cs typeface="Glacial Indifference"/>
                <a:sym typeface="Glacial Indifference"/>
              </a:rPr>
              <a:t>How will you plan for make-ups throughout the window to ensure timely completion?</a:t>
            </a:r>
          </a:p>
        </p:txBody>
      </p:sp>
      <p:sp>
        <p:nvSpPr>
          <p:cNvPr name="TextBox 18" id="18"/>
          <p:cNvSpPr txBox="true"/>
          <p:nvPr/>
        </p:nvSpPr>
        <p:spPr>
          <a:xfrm rot="0">
            <a:off x="842260" y="1129323"/>
            <a:ext cx="8363708" cy="505065"/>
          </a:xfrm>
          <a:prstGeom prst="rect">
            <a:avLst/>
          </a:prstGeom>
        </p:spPr>
        <p:txBody>
          <a:bodyPr anchor="t" rtlCol="false" tIns="0" lIns="0" bIns="0" rIns="0">
            <a:spAutoFit/>
          </a:bodyPr>
          <a:lstStyle/>
          <a:p>
            <a:pPr algn="l">
              <a:lnSpc>
                <a:spcPts val="4186"/>
              </a:lnSpc>
              <a:spcBef>
                <a:spcPct val="0"/>
              </a:spcBef>
            </a:pPr>
            <a:r>
              <a:rPr lang="en-US" b="true" sz="2990">
                <a:solidFill>
                  <a:srgbClr val="253439"/>
                </a:solidFill>
                <a:latin typeface="Glacial Indifference Bold"/>
                <a:ea typeface="Glacial Indifference Bold"/>
                <a:cs typeface="Glacial Indifference Bold"/>
                <a:sym typeface="Glacial Indifference Bold"/>
              </a:rPr>
              <a:t>Beginning of the Year</a:t>
            </a:r>
          </a:p>
        </p:txBody>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167300" y="253613"/>
            <a:ext cx="6814337"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SCHEDULING RESOURCES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34</a:t>
            </a:r>
          </a:p>
        </p:txBody>
      </p:sp>
      <p:sp>
        <p:nvSpPr>
          <p:cNvPr name="TextBox 17" id="17"/>
          <p:cNvSpPr txBox="true"/>
          <p:nvPr/>
        </p:nvSpPr>
        <p:spPr>
          <a:xfrm rot="0">
            <a:off x="694946" y="1428007"/>
            <a:ext cx="8363708" cy="4488180"/>
          </a:xfrm>
          <a:prstGeom prst="rect">
            <a:avLst/>
          </a:prstGeom>
        </p:spPr>
        <p:txBody>
          <a:bodyPr anchor="t" rtlCol="false" tIns="0" lIns="0" bIns="0" rIns="0">
            <a:spAutoFit/>
          </a:bodyPr>
          <a:lstStyle/>
          <a:p>
            <a:pPr algn="l" marL="582930" indent="-291465" lvl="1">
              <a:lnSpc>
                <a:spcPts val="2700"/>
              </a:lnSpc>
              <a:buFont typeface="Arial"/>
              <a:buChar char="•"/>
            </a:pPr>
            <a:r>
              <a:rPr lang="en-US" sz="2700" u="sng">
                <a:solidFill>
                  <a:srgbClr val="253439"/>
                </a:solidFill>
                <a:latin typeface="Glacial Indifference"/>
                <a:ea typeface="Glacial Indifference"/>
                <a:cs typeface="Glacial Indifference"/>
                <a:sym typeface="Glacial Indifference"/>
                <a:hlinkClick r:id="rId5" tooltip="https://opi.mt.gov/LinkClick.aspx?fileticket=8Y2ISveev98%3d&amp;portalid=182"/>
              </a:rPr>
              <a:t>MAST Math Scheduling Worksheet</a:t>
            </a:r>
            <a:r>
              <a:rPr lang="en-US" sz="2700" u="sng">
                <a:solidFill>
                  <a:srgbClr val="253439"/>
                </a:solidFill>
                <a:latin typeface="Glacial Indifference"/>
                <a:ea typeface="Glacial Indifference"/>
                <a:cs typeface="Glacial Indifference"/>
                <a:sym typeface="Glacial Indifference"/>
              </a:rPr>
              <a:t> </a:t>
            </a:r>
          </a:p>
          <a:p>
            <a:pPr algn="l">
              <a:lnSpc>
                <a:spcPts val="2700"/>
              </a:lnSpc>
            </a:pPr>
          </a:p>
          <a:p>
            <a:pPr algn="l" marL="582930" indent="-291465" lvl="1">
              <a:lnSpc>
                <a:spcPts val="2700"/>
              </a:lnSpc>
              <a:buFont typeface="Arial"/>
              <a:buChar char="•"/>
            </a:pPr>
            <a:r>
              <a:rPr lang="en-US" sz="2700" u="sng">
                <a:solidFill>
                  <a:srgbClr val="253439"/>
                </a:solidFill>
                <a:latin typeface="Glacial Indifference"/>
                <a:ea typeface="Glacial Indifference"/>
                <a:cs typeface="Glacial Indifference"/>
                <a:sym typeface="Glacial Indifference"/>
                <a:hlinkClick r:id="rId6" tooltip="https://opi.mt.gov/Portals/182/Page%20Files/MAST/2024-2025%20Assets/Educator%20Resources/Math%20Assessment%20Specifications.pdf?ver=2025-02-04-144701-553"/>
              </a:rPr>
              <a:t>Math Assessment Specifications</a:t>
            </a:r>
          </a:p>
          <a:p>
            <a:pPr algn="l">
              <a:lnSpc>
                <a:spcPts val="2700"/>
              </a:lnSpc>
            </a:pPr>
          </a:p>
          <a:p>
            <a:pPr algn="l" marL="582930" indent="-291465" lvl="1">
              <a:lnSpc>
                <a:spcPts val="2700"/>
              </a:lnSpc>
              <a:buFont typeface="Arial"/>
              <a:buChar char="•"/>
            </a:pPr>
            <a:r>
              <a:rPr lang="en-US" sz="2700" u="sng">
                <a:solidFill>
                  <a:srgbClr val="253439"/>
                </a:solidFill>
                <a:latin typeface="Glacial Indifference"/>
                <a:ea typeface="Glacial Indifference"/>
                <a:cs typeface="Glacial Indifference"/>
                <a:sym typeface="Glacial Indifference"/>
                <a:hlinkClick r:id="rId7" tooltip="https://opi.mt.gov/Portals/182/Page%20Files/MAST/2024-2025%20Assets/Educator%20Resources/Standards%20Blueprint_Math.pdf?ver=2025-05-27-142115-230"/>
              </a:rPr>
              <a:t>Math Standards Blueprint</a:t>
            </a:r>
          </a:p>
          <a:p>
            <a:pPr algn="l">
              <a:lnSpc>
                <a:spcPts val="2700"/>
              </a:lnSpc>
            </a:pPr>
          </a:p>
          <a:p>
            <a:pPr algn="l" marL="582930" indent="-291465" lvl="1">
              <a:lnSpc>
                <a:spcPts val="2700"/>
              </a:lnSpc>
              <a:buFont typeface="Arial"/>
              <a:buChar char="•"/>
            </a:pPr>
            <a:r>
              <a:rPr lang="en-US" sz="2700" u="sng">
                <a:solidFill>
                  <a:srgbClr val="253439"/>
                </a:solidFill>
                <a:latin typeface="Glacial Indifference"/>
                <a:ea typeface="Glacial Indifference"/>
                <a:cs typeface="Glacial Indifference"/>
                <a:sym typeface="Glacial Indifference"/>
                <a:hlinkClick r:id="rId8" tooltip="https://opi.mt.gov/Portals/182/Page%20Files/MAST/2024-2025%20Assets/Educator%20Resources/ELA%20Assessment%20Specifications.pdf?ver=2025-02-04-144619-223"/>
              </a:rPr>
              <a:t>ELA Assessment Specifications</a:t>
            </a:r>
          </a:p>
          <a:p>
            <a:pPr algn="l">
              <a:lnSpc>
                <a:spcPts val="2700"/>
              </a:lnSpc>
            </a:pPr>
          </a:p>
          <a:p>
            <a:pPr algn="l" marL="582930" indent="-291465" lvl="1">
              <a:lnSpc>
                <a:spcPts val="2700"/>
              </a:lnSpc>
              <a:buFont typeface="Arial"/>
              <a:buChar char="•"/>
            </a:pPr>
            <a:r>
              <a:rPr lang="en-US" sz="2700" u="sng">
                <a:solidFill>
                  <a:srgbClr val="253439"/>
                </a:solidFill>
                <a:latin typeface="Glacial Indifference"/>
                <a:ea typeface="Glacial Indifference"/>
                <a:cs typeface="Glacial Indifference"/>
                <a:sym typeface="Glacial Indifference"/>
                <a:hlinkClick r:id="rId9" tooltip="https://opi.mt.gov/Portals/182/Page%20Files/MAST/2024-2025%20Assets/Educator%20Resources/Standards%20Blueprint_ELA.pdf?ver=2025-05-27-142043-837"/>
              </a:rPr>
              <a:t>ELA Standards Blueprint</a:t>
            </a:r>
          </a:p>
          <a:p>
            <a:pPr algn="l">
              <a:lnSpc>
                <a:spcPts val="2700"/>
              </a:lnSpc>
            </a:pPr>
          </a:p>
          <a:p>
            <a:pPr algn="l" marL="582930" indent="-291465" lvl="1">
              <a:lnSpc>
                <a:spcPts val="2700"/>
              </a:lnSpc>
              <a:buFont typeface="Arial"/>
              <a:buChar char="•"/>
            </a:pPr>
            <a:r>
              <a:rPr lang="en-US" sz="2700" u="sng">
                <a:solidFill>
                  <a:srgbClr val="253439"/>
                </a:solidFill>
                <a:latin typeface="Glacial Indifference"/>
                <a:ea typeface="Glacial Indifference"/>
                <a:cs typeface="Glacial Indifference"/>
                <a:sym typeface="Glacial Indifference"/>
                <a:hlinkClick r:id="rId10" tooltip="https://opi.mt.gov/Portals/182/Page%20Files/MAST/2024-2025%20Assets/Educator%20Resources/Testlet%20Timing_Math.pdf?ver=2025-05-27-141755-220"/>
              </a:rPr>
              <a:t>Math</a:t>
            </a:r>
            <a:r>
              <a:rPr lang="en-US" sz="2700">
                <a:solidFill>
                  <a:srgbClr val="253439"/>
                </a:solidFill>
                <a:latin typeface="Glacial Indifference"/>
                <a:ea typeface="Glacial Indifference"/>
                <a:cs typeface="Glacial Indifference"/>
                <a:sym typeface="Glacial Indifference"/>
                <a:hlinkClick r:id="rId11" tooltip="https://opi.mt.gov/Portals/182/Page%20Files/MAST/2024-2025%20Assets/Educator%20Resources/Testlet%20Timing_Math.pdf?ver=2025-05-27-141755-220"/>
              </a:rPr>
              <a:t> </a:t>
            </a:r>
            <a:r>
              <a:rPr lang="en-US" sz="2700">
                <a:solidFill>
                  <a:srgbClr val="253439"/>
                </a:solidFill>
                <a:latin typeface="Glacial Indifference"/>
                <a:ea typeface="Glacial Indifference"/>
                <a:cs typeface="Glacial Indifference"/>
                <a:sym typeface="Glacial Indifference"/>
              </a:rPr>
              <a:t>and </a:t>
            </a:r>
            <a:r>
              <a:rPr lang="en-US" sz="2700" u="sng">
                <a:solidFill>
                  <a:srgbClr val="253439"/>
                </a:solidFill>
                <a:latin typeface="Glacial Indifference"/>
                <a:ea typeface="Glacial Indifference"/>
                <a:cs typeface="Glacial Indifference"/>
                <a:sym typeface="Glacial Indifference"/>
                <a:hlinkClick r:id="rId12" tooltip="https://opi.mt.gov/Portals/182/Page%20Files/MAST/2024-2025%20Assets/Educator%20Resources/Testlet%20Timing_ELA.pdf?ver=2025-05-27-141728-523"/>
              </a:rPr>
              <a:t>ELA</a:t>
            </a:r>
            <a:r>
              <a:rPr lang="en-US" sz="2700">
                <a:solidFill>
                  <a:srgbClr val="253439"/>
                </a:solidFill>
                <a:latin typeface="Glacial Indifference"/>
                <a:ea typeface="Glacial Indifference"/>
                <a:cs typeface="Glacial Indifference"/>
                <a:sym typeface="Glacial Indifference"/>
              </a:rPr>
              <a:t> Timing Documents</a:t>
            </a:r>
          </a:p>
          <a:p>
            <a:pPr algn="l">
              <a:lnSpc>
                <a:spcPts val="2700"/>
              </a:lnSpc>
            </a:pPr>
          </a:p>
          <a:p>
            <a:pPr algn="l" marL="582930" indent="-291465" lvl="1">
              <a:lnSpc>
                <a:spcPts val="2700"/>
              </a:lnSpc>
              <a:buFont typeface="Arial"/>
              <a:buChar char="•"/>
            </a:pPr>
            <a:r>
              <a:rPr lang="en-US" sz="2700" u="sng">
                <a:solidFill>
                  <a:srgbClr val="253439"/>
                </a:solidFill>
                <a:latin typeface="Glacial Indifference"/>
                <a:ea typeface="Glacial Indifference"/>
                <a:cs typeface="Glacial Indifference"/>
                <a:sym typeface="Glacial Indifference"/>
                <a:hlinkClick r:id="rId13" tooltip="https://opi.mt.gov/Portals/182/Page%20Files/Statewide%20Testing/Landing%20Page/Published%20Test%20Windows_2021_ver2.pdf?ver=2020-10-27-092258-750"/>
              </a:rPr>
              <a:t>Testing Windows</a:t>
            </a:r>
          </a:p>
        </p:txBody>
      </p:sp>
      <p:sp>
        <p:nvSpPr>
          <p:cNvPr name="TextBox 18" id="18"/>
          <p:cNvSpPr txBox="true"/>
          <p:nvPr/>
        </p:nvSpPr>
        <p:spPr>
          <a:xfrm rot="0">
            <a:off x="2235138" y="6485299"/>
            <a:ext cx="5210175" cy="591686"/>
          </a:xfrm>
          <a:prstGeom prst="rect">
            <a:avLst/>
          </a:prstGeom>
        </p:spPr>
        <p:txBody>
          <a:bodyPr anchor="t" rtlCol="false" tIns="0" lIns="0" bIns="0" rIns="0">
            <a:spAutoFit/>
          </a:bodyPr>
          <a:lstStyle/>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All MAST-related resources can be found </a:t>
            </a:r>
          </a:p>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on the </a:t>
            </a:r>
            <a:r>
              <a:rPr lang="en-US" sz="2294" i="true" u="sng">
                <a:solidFill>
                  <a:srgbClr val="000000"/>
                </a:solidFill>
                <a:latin typeface="Glacial Indifference Italics"/>
                <a:ea typeface="Glacial Indifference Italics"/>
                <a:cs typeface="Glacial Indifference Italics"/>
                <a:sym typeface="Glacial Indifference Italics"/>
                <a:hlinkClick r:id="rId14" tooltip="https://newmeridiancorp.org/montana-aligned-to-standards-through-year-program-portal/"/>
              </a:rPr>
              <a:t>MAST Portal</a:t>
            </a:r>
          </a:p>
        </p:txBody>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TextBox 14" id="14"/>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TESTING TASKS</a:t>
            </a:r>
          </a:p>
        </p:txBody>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35</a:t>
            </a:r>
          </a:p>
        </p:txBody>
      </p:sp>
      <p:sp>
        <p:nvSpPr>
          <p:cNvPr name="TextBox 16" id="16"/>
          <p:cNvSpPr txBox="true"/>
          <p:nvPr/>
        </p:nvSpPr>
        <p:spPr>
          <a:xfrm rot="0">
            <a:off x="1386775" y="863787"/>
            <a:ext cx="7374491" cy="614937"/>
          </a:xfrm>
          <a:prstGeom prst="rect">
            <a:avLst/>
          </a:prstGeom>
        </p:spPr>
        <p:txBody>
          <a:bodyPr anchor="t" rtlCol="false" tIns="0" lIns="0" bIns="0" rIns="0">
            <a:spAutoFit/>
          </a:bodyPr>
          <a:lstStyle/>
          <a:p>
            <a:pPr algn="ctr">
              <a:lnSpc>
                <a:spcPts val="5372"/>
              </a:lnSpc>
            </a:pPr>
            <a:r>
              <a:rPr lang="en-US" sz="2699">
                <a:solidFill>
                  <a:srgbClr val="222222"/>
                </a:solidFill>
                <a:latin typeface="Roboto Condensed"/>
                <a:ea typeface="Roboto Condensed"/>
                <a:cs typeface="Roboto Condensed"/>
                <a:sym typeface="Roboto Condensed"/>
              </a:rPr>
              <a:t>The WHY: Successful administration of the MAST.</a:t>
            </a:r>
          </a:p>
        </p:txBody>
      </p:sp>
      <p:sp>
        <p:nvSpPr>
          <p:cNvPr name="Freeform 17" id="17">
            <a:extLst>
              <a:ext uri="{C183D7F6-B498-43B3-948B-1728B52AA6E4}">
                <adec:decorative xmlns:adec="http://schemas.microsoft.com/office/drawing/2017/decorative" val="1"/>
              </a:ext>
            </a:extLst>
          </p:cNvPr>
          <p:cNvSpPr/>
          <p:nvPr/>
        </p:nvSpPr>
        <p:spPr>
          <a:xfrm flipH="false" flipV="false" rot="0">
            <a:off x="164341" y="1678749"/>
            <a:ext cx="9553748" cy="5506155"/>
          </a:xfrm>
          <a:custGeom>
            <a:avLst/>
            <a:gdLst/>
            <a:ahLst/>
            <a:cxnLst/>
            <a:rect r="r" b="b" t="t" l="l"/>
            <a:pathLst>
              <a:path h="5506155" w="9553748">
                <a:moveTo>
                  <a:pt x="0" y="0"/>
                </a:moveTo>
                <a:lnTo>
                  <a:pt x="9553748" y="0"/>
                </a:lnTo>
                <a:lnTo>
                  <a:pt x="9553748" y="5506155"/>
                </a:lnTo>
                <a:lnTo>
                  <a:pt x="0" y="5506155"/>
                </a:lnTo>
                <a:lnTo>
                  <a:pt x="0" y="0"/>
                </a:lnTo>
                <a:close/>
              </a:path>
            </a:pathLst>
          </a:custGeom>
          <a:blipFill>
            <a:blip r:embed="rId4">
              <a:extLst>
                <a:ext uri="{96DAC541-7B7A-43D3-8B79-37D633B846F1}">
                  <asvg:svgBlip xmlns:asvg="http://schemas.microsoft.com/office/drawing/2016/SVG/main" r:embed="rId5"/>
                </a:ext>
              </a:extLst>
            </a:blip>
            <a:stretch>
              <a:fillRect l="0" t="0" r="0" b="-100906"/>
            </a:stretch>
          </a:blipFill>
        </p:spPr>
      </p:sp>
      <p:sp>
        <p:nvSpPr>
          <p:cNvPr name="TextBox 18" id="18"/>
          <p:cNvSpPr txBox="true"/>
          <p:nvPr/>
        </p:nvSpPr>
        <p:spPr>
          <a:xfrm rot="0">
            <a:off x="391874" y="5987249"/>
            <a:ext cx="1252089"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After Testing</a:t>
            </a:r>
          </a:p>
        </p:txBody>
      </p:sp>
      <p:sp>
        <p:nvSpPr>
          <p:cNvPr name="TextBox 19" id="19"/>
          <p:cNvSpPr txBox="true"/>
          <p:nvPr/>
        </p:nvSpPr>
        <p:spPr>
          <a:xfrm rot="0">
            <a:off x="430963" y="4067790"/>
            <a:ext cx="1173911"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During Testing</a:t>
            </a:r>
          </a:p>
        </p:txBody>
      </p:sp>
      <p:sp>
        <p:nvSpPr>
          <p:cNvPr name="TextBox 20" id="20"/>
          <p:cNvSpPr txBox="true"/>
          <p:nvPr/>
        </p:nvSpPr>
        <p:spPr>
          <a:xfrm rot="0">
            <a:off x="430963" y="2156958"/>
            <a:ext cx="1173911"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Before Testing</a:t>
            </a:r>
          </a:p>
        </p:txBody>
      </p:sp>
      <p:sp>
        <p:nvSpPr>
          <p:cNvPr name="Freeform 21" id="21">
            <a:extLst>
              <a:ext uri="{C183D7F6-B498-43B3-948B-1728B52AA6E4}">
                <adec:decorative xmlns:adec="http://schemas.microsoft.com/office/drawing/2017/decorative" val="1"/>
              </a:ext>
            </a:extLst>
          </p:cNvPr>
          <p:cNvSpPr/>
          <p:nvPr/>
        </p:nvSpPr>
        <p:spPr>
          <a:xfrm flipH="false" flipV="false" rot="0">
            <a:off x="5841849" y="1823562"/>
            <a:ext cx="3730713" cy="439391"/>
          </a:xfrm>
          <a:custGeom>
            <a:avLst/>
            <a:gdLst/>
            <a:ahLst/>
            <a:cxnLst/>
            <a:rect r="r" b="b" t="t" l="l"/>
            <a:pathLst>
              <a:path h="439391" w="3730713">
                <a:moveTo>
                  <a:pt x="0" y="0"/>
                </a:moveTo>
                <a:lnTo>
                  <a:pt x="3730713" y="0"/>
                </a:lnTo>
                <a:lnTo>
                  <a:pt x="3730713" y="439391"/>
                </a:lnTo>
                <a:lnTo>
                  <a:pt x="0" y="439391"/>
                </a:lnTo>
                <a:lnTo>
                  <a:pt x="0" y="0"/>
                </a:lnTo>
                <a:close/>
              </a:path>
            </a:pathLst>
          </a:custGeom>
          <a:blipFill>
            <a:blip r:embed="rId6"/>
            <a:stretch>
              <a:fillRect l="-212757" t="-550977" r="-411661" b="-786769"/>
            </a:stretch>
          </a:blipFill>
          <a:ln w="38100" cap="sq">
            <a:solidFill>
              <a:srgbClr val="C12A2F"/>
            </a:solidFill>
            <a:prstDash val="solid"/>
            <a:miter/>
          </a:ln>
        </p:spPr>
      </p:sp>
      <p:sp>
        <p:nvSpPr>
          <p:cNvPr name="TextBox 22" id="22"/>
          <p:cNvSpPr txBox="true"/>
          <p:nvPr/>
        </p:nvSpPr>
        <p:spPr>
          <a:xfrm rot="0">
            <a:off x="1885436" y="1886834"/>
            <a:ext cx="4537208" cy="1273168"/>
          </a:xfrm>
          <a:prstGeom prst="rect">
            <a:avLst/>
          </a:prstGeom>
        </p:spPr>
        <p:txBody>
          <a:bodyPr anchor="t" rtlCol="false" tIns="0" lIns="0" bIns="0" rIns="0">
            <a:spAutoFit/>
          </a:bodyPr>
          <a:lstStyle/>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Access the Kite Educator Portal</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Complete Test Security Agreement</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Complete Training</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Schedule Testlets </a:t>
            </a:r>
          </a:p>
        </p:txBody>
      </p:sp>
      <p:sp>
        <p:nvSpPr>
          <p:cNvPr name="TextBox 23" id="23"/>
          <p:cNvSpPr txBox="true"/>
          <p:nvPr/>
        </p:nvSpPr>
        <p:spPr>
          <a:xfrm rot="0">
            <a:off x="1885436" y="3967999"/>
            <a:ext cx="5982728" cy="776962"/>
          </a:xfrm>
          <a:prstGeom prst="rect">
            <a:avLst/>
          </a:prstGeom>
        </p:spPr>
        <p:txBody>
          <a:bodyPr anchor="t" rtlCol="false" tIns="0" lIns="0" bIns="0" rIns="0">
            <a:spAutoFit/>
          </a:bodyPr>
          <a:lstStyle/>
          <a:p>
            <a:pPr algn="l" marL="432382" indent="-216191" lvl="1">
              <a:lnSpc>
                <a:spcPts val="2002"/>
              </a:lnSpc>
              <a:buFont typeface="Arial"/>
              <a:buChar char="•"/>
            </a:pPr>
            <a:r>
              <a:rPr lang="en-US" sz="2002">
                <a:solidFill>
                  <a:srgbClr val="222222"/>
                </a:solidFill>
                <a:latin typeface="Roboto Condensed"/>
                <a:ea typeface="Roboto Condensed"/>
                <a:cs typeface="Roboto Condensed"/>
                <a:sym typeface="Roboto Condensed"/>
              </a:rPr>
              <a:t>Administer Testlets</a:t>
            </a:r>
          </a:p>
          <a:p>
            <a:pPr algn="l" marL="432382" indent="-216191" lvl="1">
              <a:lnSpc>
                <a:spcPts val="2002"/>
              </a:lnSpc>
              <a:buFont typeface="Arial"/>
              <a:buChar char="•"/>
            </a:pPr>
            <a:r>
              <a:rPr lang="en-US" sz="2002">
                <a:solidFill>
                  <a:srgbClr val="222222"/>
                </a:solidFill>
                <a:latin typeface="Roboto Condensed"/>
                <a:ea typeface="Roboto Condensed"/>
                <a:cs typeface="Roboto Condensed"/>
                <a:sym typeface="Roboto Condensed"/>
              </a:rPr>
              <a:t>Monitor Testlet Completion</a:t>
            </a:r>
          </a:p>
          <a:p>
            <a:pPr algn="l" marL="432382" indent="-216191" lvl="1">
              <a:lnSpc>
                <a:spcPts val="2002"/>
              </a:lnSpc>
              <a:buFont typeface="Arial"/>
              <a:buChar char="•"/>
            </a:pPr>
            <a:r>
              <a:rPr lang="en-US" sz="2002">
                <a:solidFill>
                  <a:srgbClr val="222222"/>
                </a:solidFill>
                <a:latin typeface="Roboto Condensed"/>
                <a:ea typeface="Roboto Condensed"/>
                <a:cs typeface="Roboto Condensed"/>
                <a:sym typeface="Roboto Condensed"/>
              </a:rPr>
              <a:t>Access &amp; Share Student Score Reports</a:t>
            </a:r>
          </a:p>
        </p:txBody>
      </p:sp>
      <p:sp>
        <p:nvSpPr>
          <p:cNvPr name="Freeform 24" id="24">
            <a:extLst>
              <a:ext uri="{C183D7F6-B498-43B3-948B-1728B52AA6E4}">
                <adec:decorative xmlns:adec="http://schemas.microsoft.com/office/drawing/2017/decorative" val="1"/>
              </a:ext>
            </a:extLst>
          </p:cNvPr>
          <p:cNvSpPr/>
          <p:nvPr/>
        </p:nvSpPr>
        <p:spPr>
          <a:xfrm flipH="false" flipV="false" rot="0">
            <a:off x="8947483" y="6501021"/>
            <a:ext cx="806117" cy="814179"/>
          </a:xfrm>
          <a:custGeom>
            <a:avLst/>
            <a:gdLst/>
            <a:ahLst/>
            <a:cxnLst/>
            <a:rect r="r" b="b" t="t" l="l"/>
            <a:pathLst>
              <a:path h="814179" w="806117">
                <a:moveTo>
                  <a:pt x="0" y="0"/>
                </a:moveTo>
                <a:lnTo>
                  <a:pt x="806117" y="0"/>
                </a:lnTo>
                <a:lnTo>
                  <a:pt x="806117" y="814179"/>
                </a:lnTo>
                <a:lnTo>
                  <a:pt x="0" y="814179"/>
                </a:lnTo>
                <a:lnTo>
                  <a:pt x="0" y="0"/>
                </a:lnTo>
                <a:close/>
              </a:path>
            </a:pathLst>
          </a:custGeom>
          <a:blipFill>
            <a:blip r:embed="rId7"/>
            <a:stretch>
              <a:fillRect l="0" t="0" r="0" b="0"/>
            </a:stretch>
          </a:blipFill>
        </p:spPr>
      </p:sp>
      <p:sp>
        <p:nvSpPr>
          <p:cNvPr name="TextBox 25" id="25"/>
          <p:cNvSpPr txBox="true"/>
          <p:nvPr/>
        </p:nvSpPr>
        <p:spPr>
          <a:xfrm rot="0">
            <a:off x="5867538" y="1886834"/>
            <a:ext cx="4537208" cy="1273168"/>
          </a:xfrm>
          <a:prstGeom prst="rect">
            <a:avLst/>
          </a:prstGeom>
        </p:spPr>
        <p:txBody>
          <a:bodyPr anchor="t" rtlCol="false" tIns="0" lIns="0" bIns="0" rIns="0">
            <a:spAutoFit/>
          </a:bodyPr>
          <a:lstStyle/>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Verify Student Rosters &amp; PNPs</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Print Student Tickets &amp; DACs</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Administer Practice Tests</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Prepare Students to Test</a:t>
            </a:r>
          </a:p>
        </p:txBody>
      </p:sp>
      <p:sp>
        <p:nvSpPr>
          <p:cNvPr name="TextBox 26" id="26"/>
          <p:cNvSpPr txBox="true"/>
          <p:nvPr/>
        </p:nvSpPr>
        <p:spPr>
          <a:xfrm rot="0">
            <a:off x="1885436" y="5761287"/>
            <a:ext cx="4604175" cy="1273158"/>
          </a:xfrm>
          <a:prstGeom prst="rect">
            <a:avLst/>
          </a:prstGeom>
        </p:spPr>
        <p:txBody>
          <a:bodyPr anchor="t" rtlCol="false" tIns="0" lIns="0" bIns="0" rIns="0">
            <a:spAutoFit/>
          </a:bodyPr>
          <a:lstStyle/>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Access &amp; Share Student Score Reports</a:t>
            </a:r>
          </a:p>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Reflect on the successes and challenges of administration</a:t>
            </a:r>
          </a:p>
          <a:p>
            <a:pPr algn="l">
              <a:lnSpc>
                <a:spcPts val="2503"/>
              </a:lnSpc>
            </a:pPr>
          </a:p>
        </p:txBody>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grpSp>
        <p:nvGrpSpPr>
          <p:cNvPr name="Group 12" id="12"/>
          <p:cNvGrpSpPr/>
          <p:nvPr/>
        </p:nvGrpSpPr>
        <p:grpSpPr>
          <a:xfrm rot="0">
            <a:off x="814221" y="1153359"/>
            <a:ext cx="8788546" cy="2876331"/>
            <a:chOff x="0" y="0"/>
            <a:chExt cx="11718062" cy="3835108"/>
          </a:xfrm>
        </p:grpSpPr>
        <p:sp>
          <p:nvSpPr>
            <p:cNvPr name="TextBox 13" id="13"/>
            <p:cNvSpPr txBox="true"/>
            <p:nvPr/>
          </p:nvSpPr>
          <p:spPr>
            <a:xfrm rot="0">
              <a:off x="455154" y="640430"/>
              <a:ext cx="11262908" cy="3194677"/>
            </a:xfrm>
            <a:prstGeom prst="rect">
              <a:avLst/>
            </a:prstGeom>
          </p:spPr>
          <p:txBody>
            <a:bodyPr anchor="t" rtlCol="false" tIns="0" lIns="0" bIns="0" rIns="0">
              <a:spAutoFit/>
            </a:bodyPr>
            <a:lstStyle/>
            <a:p>
              <a:pPr algn="l" marL="566773" indent="-283387" lvl="1">
                <a:lnSpc>
                  <a:spcPts val="3858"/>
                </a:lnSpc>
                <a:buFont typeface="Arial"/>
                <a:buChar char="•"/>
              </a:pPr>
              <a:r>
                <a:rPr lang="en-US" sz="2625">
                  <a:solidFill>
                    <a:srgbClr val="000000"/>
                  </a:solidFill>
                  <a:latin typeface="Glacial Indifference"/>
                  <a:ea typeface="Glacial Indifference"/>
                  <a:cs typeface="Glacial Indifference"/>
                  <a:sym typeface="Glacial Indifference"/>
                </a:rPr>
                <a:t>A roster connects students to teachers that will have access to their testlet and score reports. </a:t>
              </a:r>
            </a:p>
            <a:p>
              <a:pPr algn="l" marL="566773" indent="-283387" lvl="1">
                <a:lnSpc>
                  <a:spcPts val="3858"/>
                </a:lnSpc>
                <a:buFont typeface="Arial"/>
                <a:buChar char="•"/>
              </a:pPr>
              <a:r>
                <a:rPr lang="en-US" sz="2625" i="true">
                  <a:solidFill>
                    <a:srgbClr val="000000"/>
                  </a:solidFill>
                  <a:latin typeface="Glacial Indifference Italics"/>
                  <a:ea typeface="Glacial Indifference Italics"/>
                  <a:cs typeface="Glacial Indifference Italics"/>
                  <a:sym typeface="Glacial Indifference Italics"/>
                </a:rPr>
                <a:t>WHY is this important?</a:t>
              </a:r>
              <a:r>
                <a:rPr lang="en-US" sz="2625">
                  <a:solidFill>
                    <a:srgbClr val="000000"/>
                  </a:solidFill>
                  <a:latin typeface="Glacial Indifference"/>
                  <a:ea typeface="Glacial Indifference"/>
                  <a:cs typeface="Glacial Indifference"/>
                  <a:sym typeface="Glacial Indifference"/>
                </a:rPr>
                <a:t> Rostering is essential for proper test assignment, monitoring, and teacher access to student score reports.</a:t>
              </a:r>
            </a:p>
          </p:txBody>
        </p:sp>
        <p:sp>
          <p:nvSpPr>
            <p:cNvPr name="TextBox 14" id="14"/>
            <p:cNvSpPr txBox="true"/>
            <p:nvPr/>
          </p:nvSpPr>
          <p:spPr>
            <a:xfrm rot="0">
              <a:off x="0" y="-66675"/>
              <a:ext cx="11151611" cy="632568"/>
            </a:xfrm>
            <a:prstGeom prst="rect">
              <a:avLst/>
            </a:prstGeom>
          </p:spPr>
          <p:txBody>
            <a:bodyPr anchor="t" rtlCol="false" tIns="0" lIns="0" bIns="0" rIns="0">
              <a:spAutoFit/>
            </a:bodyPr>
            <a:lstStyle/>
            <a:p>
              <a:pPr algn="l">
                <a:lnSpc>
                  <a:spcPts val="3906"/>
                </a:lnSpc>
                <a:spcBef>
                  <a:spcPct val="0"/>
                </a:spcBef>
              </a:pPr>
              <a:r>
                <a:rPr lang="en-US" b="true" sz="2790">
                  <a:solidFill>
                    <a:srgbClr val="253439"/>
                  </a:solidFill>
                  <a:latin typeface="Glacial Indifference Bold"/>
                  <a:ea typeface="Glacial Indifference Bold"/>
                  <a:cs typeface="Glacial Indifference Bold"/>
                  <a:sym typeface="Glacial Indifference Bold"/>
                </a:rPr>
                <a:t>What is a roster? </a:t>
              </a:r>
            </a:p>
          </p:txBody>
        </p:sp>
      </p:gr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36</a:t>
            </a:r>
          </a:p>
        </p:txBody>
      </p:sp>
      <p:grpSp>
        <p:nvGrpSpPr>
          <p:cNvPr name="Group 16" id="16"/>
          <p:cNvGrpSpPr/>
          <p:nvPr/>
        </p:nvGrpSpPr>
        <p:grpSpPr>
          <a:xfrm rot="0">
            <a:off x="842260" y="4341715"/>
            <a:ext cx="8363708" cy="2420378"/>
            <a:chOff x="0" y="0"/>
            <a:chExt cx="11151611" cy="3227170"/>
          </a:xfrm>
        </p:grpSpPr>
        <p:sp>
          <p:nvSpPr>
            <p:cNvPr name="TextBox 17" id="17"/>
            <p:cNvSpPr txBox="true"/>
            <p:nvPr/>
          </p:nvSpPr>
          <p:spPr>
            <a:xfrm rot="0">
              <a:off x="446270" y="680193"/>
              <a:ext cx="9999998" cy="2546977"/>
            </a:xfrm>
            <a:prstGeom prst="rect">
              <a:avLst/>
            </a:prstGeom>
          </p:spPr>
          <p:txBody>
            <a:bodyPr anchor="t" rtlCol="false" tIns="0" lIns="0" bIns="0" rIns="0">
              <a:spAutoFit/>
            </a:bodyPr>
            <a:lstStyle/>
            <a:p>
              <a:pPr algn="l" marL="566773" indent="-283387" lvl="1">
                <a:lnSpc>
                  <a:spcPts val="3858"/>
                </a:lnSpc>
                <a:buFont typeface="Arial"/>
                <a:buChar char="•"/>
              </a:pPr>
              <a:r>
                <a:rPr lang="en-US" sz="2625">
                  <a:solidFill>
                    <a:srgbClr val="000000"/>
                  </a:solidFill>
                  <a:latin typeface="Glacial Indifference"/>
                  <a:ea typeface="Glacial Indifference"/>
                  <a:cs typeface="Glacial Indifference"/>
                  <a:sym typeface="Glacial Indifference"/>
                </a:rPr>
                <a:t>District and building level users have the ability to assign students to teachers creating rosters.</a:t>
              </a:r>
            </a:p>
            <a:p>
              <a:pPr algn="l" marL="566773" indent="-283387" lvl="1">
                <a:lnSpc>
                  <a:spcPts val="3858"/>
                </a:lnSpc>
                <a:buFont typeface="Arial"/>
                <a:buChar char="•"/>
              </a:pPr>
              <a:r>
                <a:rPr lang="en-US" sz="2625">
                  <a:solidFill>
                    <a:srgbClr val="000000"/>
                  </a:solidFill>
                  <a:latin typeface="Glacial Indifference"/>
                  <a:ea typeface="Glacial Indifference"/>
                  <a:cs typeface="Glacial Indifference"/>
                  <a:sym typeface="Glacial Indifference"/>
                </a:rPr>
                <a:t>If your rosters are not correct, please reach out to a building or district-level user. </a:t>
              </a:r>
            </a:p>
          </p:txBody>
        </p:sp>
        <p:sp>
          <p:nvSpPr>
            <p:cNvPr name="TextBox 18" id="18"/>
            <p:cNvSpPr txBox="true"/>
            <p:nvPr/>
          </p:nvSpPr>
          <p:spPr>
            <a:xfrm rot="0">
              <a:off x="0" y="-66675"/>
              <a:ext cx="11151611" cy="632568"/>
            </a:xfrm>
            <a:prstGeom prst="rect">
              <a:avLst/>
            </a:prstGeom>
          </p:spPr>
          <p:txBody>
            <a:bodyPr anchor="t" rtlCol="false" tIns="0" lIns="0" bIns="0" rIns="0">
              <a:spAutoFit/>
            </a:bodyPr>
            <a:lstStyle/>
            <a:p>
              <a:pPr algn="l">
                <a:lnSpc>
                  <a:spcPts val="3906"/>
                </a:lnSpc>
                <a:spcBef>
                  <a:spcPct val="0"/>
                </a:spcBef>
              </a:pPr>
              <a:r>
                <a:rPr lang="en-US" b="true" sz="2790">
                  <a:solidFill>
                    <a:srgbClr val="253439"/>
                  </a:solidFill>
                  <a:latin typeface="Glacial Indifference Bold"/>
                  <a:ea typeface="Glacial Indifference Bold"/>
                  <a:cs typeface="Glacial Indifference Bold"/>
                  <a:sym typeface="Glacial Indifference Bold"/>
                </a:rPr>
                <a:t>Who can set rosters? </a:t>
              </a:r>
            </a:p>
          </p:txBody>
        </p:sp>
      </p:grpSp>
      <p:grpSp>
        <p:nvGrpSpPr>
          <p:cNvPr name="Group 19" id="19"/>
          <p:cNvGrpSpPr/>
          <p:nvPr/>
        </p:nvGrpSpPr>
        <p:grpSpPr>
          <a:xfrm rot="0">
            <a:off x="167300" y="242239"/>
            <a:ext cx="6040052" cy="721883"/>
            <a:chOff x="0" y="0"/>
            <a:chExt cx="2237056" cy="267364"/>
          </a:xfrm>
        </p:grpSpPr>
        <p:sp>
          <p:nvSpPr>
            <p:cNvPr name="Freeform 20" id="20">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21" id="21"/>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sp>
        <p:nvSpPr>
          <p:cNvPr name="TextBox 22" id="22"/>
          <p:cNvSpPr txBox="true"/>
          <p:nvPr/>
        </p:nvSpPr>
        <p:spPr>
          <a:xfrm rot="0">
            <a:off x="259963" y="322193"/>
            <a:ext cx="5854725" cy="504826"/>
          </a:xfrm>
          <a:prstGeom prst="rect">
            <a:avLst/>
          </a:prstGeom>
        </p:spPr>
        <p:txBody>
          <a:bodyPr anchor="t" rtlCol="false" tIns="0" lIns="0" bIns="0" rIns="0">
            <a:spAutoFit/>
          </a:bodyPr>
          <a:lstStyle/>
          <a:p>
            <a:pPr algn="ctr">
              <a:lnSpc>
                <a:spcPts val="4199"/>
              </a:lnSpc>
            </a:pPr>
            <a:r>
              <a:rPr lang="en-US" sz="2999">
                <a:solidFill>
                  <a:srgbClr val="FFFFFF"/>
                </a:solidFill>
                <a:latin typeface="Glacial Indifference"/>
                <a:ea typeface="Glacial Indifference"/>
                <a:cs typeface="Glacial Indifference"/>
                <a:sym typeface="Glacial Indifference"/>
              </a:rPr>
              <a:t>VERIFY STUDENT ROSTERS &amp; PNPS</a:t>
            </a:r>
          </a:p>
        </p:txBody>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grpSp>
        <p:nvGrpSpPr>
          <p:cNvPr name="Group 12" id="12"/>
          <p:cNvGrpSpPr/>
          <p:nvPr/>
        </p:nvGrpSpPr>
        <p:grpSpPr>
          <a:xfrm rot="0">
            <a:off x="816974" y="1079091"/>
            <a:ext cx="8569498" cy="2343251"/>
            <a:chOff x="0" y="0"/>
            <a:chExt cx="11425997" cy="3124335"/>
          </a:xfrm>
        </p:grpSpPr>
        <p:sp>
          <p:nvSpPr>
            <p:cNvPr name="TextBox 13" id="13"/>
            <p:cNvSpPr txBox="true"/>
            <p:nvPr/>
          </p:nvSpPr>
          <p:spPr>
            <a:xfrm rot="0">
              <a:off x="163089" y="427744"/>
              <a:ext cx="11262908" cy="2696591"/>
            </a:xfrm>
            <a:prstGeom prst="rect">
              <a:avLst/>
            </a:prstGeom>
          </p:spPr>
          <p:txBody>
            <a:bodyPr anchor="t" rtlCol="false" tIns="0" lIns="0" bIns="0" rIns="0">
              <a:spAutoFit/>
            </a:bodyPr>
            <a:lstStyle/>
            <a:p>
              <a:pPr algn="l" marL="474979" indent="-237490" lvl="1">
                <a:lnSpc>
                  <a:spcPts val="3233"/>
                </a:lnSpc>
                <a:buFont typeface="Arial"/>
                <a:buChar char="•"/>
              </a:pPr>
              <a:r>
                <a:rPr lang="en-US" sz="2199">
                  <a:solidFill>
                    <a:srgbClr val="000000"/>
                  </a:solidFill>
                  <a:latin typeface="Glacial Indifference"/>
                  <a:ea typeface="Glacial Indifference"/>
                  <a:cs typeface="Glacial Indifference"/>
                  <a:sym typeface="Glacial Indifference"/>
                </a:rPr>
                <a:t>A student’s PNP or Personal Needs Profile sets additional supports during testing within the Kite system.</a:t>
              </a:r>
            </a:p>
            <a:p>
              <a:pPr algn="l" marL="474979" indent="-237490" lvl="1">
                <a:lnSpc>
                  <a:spcPts val="3233"/>
                </a:lnSpc>
                <a:buFont typeface="Arial"/>
                <a:buChar char="•"/>
              </a:pPr>
              <a:r>
                <a:rPr lang="en-US" sz="2199" i="true">
                  <a:solidFill>
                    <a:srgbClr val="000000"/>
                  </a:solidFill>
                  <a:latin typeface="Glacial Indifference Italics"/>
                  <a:ea typeface="Glacial Indifference Italics"/>
                  <a:cs typeface="Glacial Indifference Italics"/>
                  <a:sym typeface="Glacial Indifference Italics"/>
                </a:rPr>
                <a:t>WHY are PNPs important?</a:t>
              </a:r>
              <a:r>
                <a:rPr lang="en-US" sz="2199">
                  <a:solidFill>
                    <a:srgbClr val="000000"/>
                  </a:solidFill>
                  <a:latin typeface="Glacial Indifference"/>
                  <a:ea typeface="Glacial Indifference"/>
                  <a:cs typeface="Glacial Indifference"/>
                  <a:sym typeface="Glacial Indifference"/>
                </a:rPr>
                <a:t> To obtain valid and reliable test results, accommodations and designated supports should reflect student need and daily learning environment. </a:t>
              </a:r>
            </a:p>
          </p:txBody>
        </p:sp>
        <p:sp>
          <p:nvSpPr>
            <p:cNvPr name="TextBox 14" id="14"/>
            <p:cNvSpPr txBox="true"/>
            <p:nvPr/>
          </p:nvSpPr>
          <p:spPr>
            <a:xfrm rot="0">
              <a:off x="0" y="-66675"/>
              <a:ext cx="11151611" cy="632568"/>
            </a:xfrm>
            <a:prstGeom prst="rect">
              <a:avLst/>
            </a:prstGeom>
          </p:spPr>
          <p:txBody>
            <a:bodyPr anchor="t" rtlCol="false" tIns="0" lIns="0" bIns="0" rIns="0">
              <a:spAutoFit/>
            </a:bodyPr>
            <a:lstStyle/>
            <a:p>
              <a:pPr algn="l">
                <a:lnSpc>
                  <a:spcPts val="3906"/>
                </a:lnSpc>
                <a:spcBef>
                  <a:spcPct val="0"/>
                </a:spcBef>
              </a:pPr>
              <a:r>
                <a:rPr lang="en-US" b="true" sz="2790">
                  <a:solidFill>
                    <a:srgbClr val="253439"/>
                  </a:solidFill>
                  <a:latin typeface="Glacial Indifference Bold"/>
                  <a:ea typeface="Glacial Indifference Bold"/>
                  <a:cs typeface="Glacial Indifference Bold"/>
                  <a:sym typeface="Glacial Indifference Bold"/>
                </a:rPr>
                <a:t>What is a PNP? </a:t>
              </a:r>
            </a:p>
          </p:txBody>
        </p:sp>
      </p:gr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37</a:t>
            </a:r>
          </a:p>
        </p:txBody>
      </p:sp>
      <p:grpSp>
        <p:nvGrpSpPr>
          <p:cNvPr name="Group 16" id="16"/>
          <p:cNvGrpSpPr/>
          <p:nvPr/>
        </p:nvGrpSpPr>
        <p:grpSpPr>
          <a:xfrm rot="0">
            <a:off x="816974" y="3630459"/>
            <a:ext cx="8593793" cy="1168132"/>
            <a:chOff x="0" y="0"/>
            <a:chExt cx="11458391" cy="1557509"/>
          </a:xfrm>
        </p:grpSpPr>
        <p:sp>
          <p:nvSpPr>
            <p:cNvPr name="TextBox 17" id="17"/>
            <p:cNvSpPr txBox="true"/>
            <p:nvPr/>
          </p:nvSpPr>
          <p:spPr>
            <a:xfrm rot="0">
              <a:off x="81545" y="499218"/>
              <a:ext cx="11376846" cy="1058291"/>
            </a:xfrm>
            <a:prstGeom prst="rect">
              <a:avLst/>
            </a:prstGeom>
          </p:spPr>
          <p:txBody>
            <a:bodyPr anchor="t" rtlCol="false" tIns="0" lIns="0" bIns="0" rIns="0">
              <a:spAutoFit/>
            </a:bodyPr>
            <a:lstStyle/>
            <a:p>
              <a:pPr algn="l" marL="474979" indent="-237490" lvl="1">
                <a:lnSpc>
                  <a:spcPts val="3233"/>
                </a:lnSpc>
                <a:buFont typeface="Arial"/>
                <a:buChar char="•"/>
              </a:pPr>
              <a:r>
                <a:rPr lang="en-US" sz="2199">
                  <a:solidFill>
                    <a:srgbClr val="000000"/>
                  </a:solidFill>
                  <a:latin typeface="Glacial Indifference"/>
                  <a:ea typeface="Glacial Indifference"/>
                  <a:cs typeface="Glacial Indifference"/>
                  <a:sym typeface="Glacial Indifference"/>
                </a:rPr>
                <a:t>Students with statewide assessment accommodations within active 504/IEPs or use designated supports in daily learning experiences. </a:t>
              </a:r>
            </a:p>
          </p:txBody>
        </p:sp>
        <p:sp>
          <p:nvSpPr>
            <p:cNvPr name="TextBox 18" id="18"/>
            <p:cNvSpPr txBox="true"/>
            <p:nvPr/>
          </p:nvSpPr>
          <p:spPr>
            <a:xfrm rot="0">
              <a:off x="0" y="-66675"/>
              <a:ext cx="11151611" cy="632568"/>
            </a:xfrm>
            <a:prstGeom prst="rect">
              <a:avLst/>
            </a:prstGeom>
          </p:spPr>
          <p:txBody>
            <a:bodyPr anchor="t" rtlCol="false" tIns="0" lIns="0" bIns="0" rIns="0">
              <a:spAutoFit/>
            </a:bodyPr>
            <a:lstStyle/>
            <a:p>
              <a:pPr algn="l">
                <a:lnSpc>
                  <a:spcPts val="3906"/>
                </a:lnSpc>
                <a:spcBef>
                  <a:spcPct val="0"/>
                </a:spcBef>
              </a:pPr>
              <a:r>
                <a:rPr lang="en-US" b="true" sz="2790">
                  <a:solidFill>
                    <a:srgbClr val="253439"/>
                  </a:solidFill>
                  <a:latin typeface="Glacial Indifference Bold"/>
                  <a:ea typeface="Glacial Indifference Bold"/>
                  <a:cs typeface="Glacial Indifference Bold"/>
                  <a:sym typeface="Glacial Indifference Bold"/>
                </a:rPr>
                <a:t>What students should have PNP settings? </a:t>
              </a:r>
            </a:p>
          </p:txBody>
        </p:sp>
      </p:grpSp>
      <p:grpSp>
        <p:nvGrpSpPr>
          <p:cNvPr name="Group 19" id="19"/>
          <p:cNvGrpSpPr/>
          <p:nvPr/>
        </p:nvGrpSpPr>
        <p:grpSpPr>
          <a:xfrm rot="0">
            <a:off x="878132" y="5008140"/>
            <a:ext cx="8569498" cy="1995537"/>
            <a:chOff x="0" y="0"/>
            <a:chExt cx="11425997" cy="2660715"/>
          </a:xfrm>
        </p:grpSpPr>
        <p:sp>
          <p:nvSpPr>
            <p:cNvPr name="TextBox 20" id="20"/>
            <p:cNvSpPr txBox="true"/>
            <p:nvPr/>
          </p:nvSpPr>
          <p:spPr>
            <a:xfrm rot="0">
              <a:off x="81545" y="510224"/>
              <a:ext cx="10246048" cy="2150491"/>
            </a:xfrm>
            <a:prstGeom prst="rect">
              <a:avLst/>
            </a:prstGeom>
          </p:spPr>
          <p:txBody>
            <a:bodyPr anchor="t" rtlCol="false" tIns="0" lIns="0" bIns="0" rIns="0">
              <a:spAutoFit/>
            </a:bodyPr>
            <a:lstStyle/>
            <a:p>
              <a:pPr algn="l" marL="474979" indent="-237490" lvl="1">
                <a:lnSpc>
                  <a:spcPts val="3233"/>
                </a:lnSpc>
                <a:buFont typeface="Arial"/>
                <a:buChar char="•"/>
              </a:pPr>
              <a:r>
                <a:rPr lang="en-US" sz="2199">
                  <a:solidFill>
                    <a:srgbClr val="000000"/>
                  </a:solidFill>
                  <a:latin typeface="Glacial Indifference"/>
                  <a:ea typeface="Glacial Indifference"/>
                  <a:cs typeface="Glacial Indifference"/>
                  <a:sym typeface="Glacial Indifference"/>
                </a:rPr>
                <a:t>District and building level users have the ability to set PNPs. Teachers are able to view PNPs.</a:t>
              </a:r>
            </a:p>
            <a:p>
              <a:pPr algn="l" marL="474979" indent="-237490" lvl="1">
                <a:lnSpc>
                  <a:spcPts val="3233"/>
                </a:lnSpc>
                <a:buFont typeface="Arial"/>
                <a:buChar char="•"/>
              </a:pPr>
              <a:r>
                <a:rPr lang="en-US" sz="2199">
                  <a:solidFill>
                    <a:srgbClr val="000000"/>
                  </a:solidFill>
                  <a:latin typeface="Glacial Indifference"/>
                  <a:ea typeface="Glacial Indifference"/>
                  <a:cs typeface="Glacial Indifference"/>
                  <a:sym typeface="Glacial Indifference"/>
                </a:rPr>
                <a:t>If your students’ PNPs are not correctly set, please reach out to a building or district-level user prior to administration. </a:t>
              </a:r>
            </a:p>
          </p:txBody>
        </p:sp>
        <p:sp>
          <p:nvSpPr>
            <p:cNvPr name="TextBox 21" id="21"/>
            <p:cNvSpPr txBox="true"/>
            <p:nvPr/>
          </p:nvSpPr>
          <p:spPr>
            <a:xfrm rot="0">
              <a:off x="0" y="-66675"/>
              <a:ext cx="11425997" cy="632568"/>
            </a:xfrm>
            <a:prstGeom prst="rect">
              <a:avLst/>
            </a:prstGeom>
          </p:spPr>
          <p:txBody>
            <a:bodyPr anchor="t" rtlCol="false" tIns="0" lIns="0" bIns="0" rIns="0">
              <a:spAutoFit/>
            </a:bodyPr>
            <a:lstStyle/>
            <a:p>
              <a:pPr algn="l">
                <a:lnSpc>
                  <a:spcPts val="3906"/>
                </a:lnSpc>
                <a:spcBef>
                  <a:spcPct val="0"/>
                </a:spcBef>
              </a:pPr>
              <a:r>
                <a:rPr lang="en-US" b="true" sz="2790">
                  <a:solidFill>
                    <a:srgbClr val="253439"/>
                  </a:solidFill>
                  <a:latin typeface="Glacial Indifference Bold"/>
                  <a:ea typeface="Glacial Indifference Bold"/>
                  <a:cs typeface="Glacial Indifference Bold"/>
                  <a:sym typeface="Glacial Indifference Bold"/>
                </a:rPr>
                <a:t>Who can set PNPs? </a:t>
              </a:r>
            </a:p>
          </p:txBody>
        </p:sp>
      </p:grpSp>
      <p:grpSp>
        <p:nvGrpSpPr>
          <p:cNvPr name="Group 22" id="22"/>
          <p:cNvGrpSpPr/>
          <p:nvPr/>
        </p:nvGrpSpPr>
        <p:grpSpPr>
          <a:xfrm rot="0">
            <a:off x="167300" y="242239"/>
            <a:ext cx="6040052" cy="721883"/>
            <a:chOff x="0" y="0"/>
            <a:chExt cx="2237056" cy="267364"/>
          </a:xfrm>
        </p:grpSpPr>
        <p:sp>
          <p:nvSpPr>
            <p:cNvPr name="Freeform 23" id="23">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24" id="24"/>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sp>
        <p:nvSpPr>
          <p:cNvPr name="TextBox 25" id="25"/>
          <p:cNvSpPr txBox="true"/>
          <p:nvPr/>
        </p:nvSpPr>
        <p:spPr>
          <a:xfrm rot="0">
            <a:off x="259963" y="322193"/>
            <a:ext cx="5854725" cy="504826"/>
          </a:xfrm>
          <a:prstGeom prst="rect">
            <a:avLst/>
          </a:prstGeom>
        </p:spPr>
        <p:txBody>
          <a:bodyPr anchor="t" rtlCol="false" tIns="0" lIns="0" bIns="0" rIns="0">
            <a:spAutoFit/>
          </a:bodyPr>
          <a:lstStyle/>
          <a:p>
            <a:pPr algn="ctr">
              <a:lnSpc>
                <a:spcPts val="4199"/>
              </a:lnSpc>
            </a:pPr>
            <a:r>
              <a:rPr lang="en-US" sz="2999">
                <a:solidFill>
                  <a:srgbClr val="FFFFFF"/>
                </a:solidFill>
                <a:latin typeface="Glacial Indifference"/>
                <a:ea typeface="Glacial Indifference"/>
                <a:cs typeface="Glacial Indifference"/>
                <a:sym typeface="Glacial Indifference"/>
              </a:rPr>
              <a:t>VERIFY STUDENT ROSTERS &amp; PNPS</a:t>
            </a:r>
          </a:p>
        </p:txBody>
      </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2" id="12" descr="image of PNP summary"/>
          <p:cNvSpPr/>
          <p:nvPr/>
        </p:nvSpPr>
        <p:spPr>
          <a:xfrm flipH="false" flipV="false" rot="0">
            <a:off x="1056452" y="2496037"/>
            <a:ext cx="7640695" cy="4266055"/>
          </a:xfrm>
          <a:custGeom>
            <a:avLst/>
            <a:gdLst/>
            <a:ahLst/>
            <a:cxnLst/>
            <a:rect r="r" b="b" t="t" l="l"/>
            <a:pathLst>
              <a:path h="4266055" w="7640695">
                <a:moveTo>
                  <a:pt x="0" y="0"/>
                </a:moveTo>
                <a:lnTo>
                  <a:pt x="7640696" y="0"/>
                </a:lnTo>
                <a:lnTo>
                  <a:pt x="7640696" y="4266055"/>
                </a:lnTo>
                <a:lnTo>
                  <a:pt x="0" y="4266055"/>
                </a:lnTo>
                <a:lnTo>
                  <a:pt x="0" y="0"/>
                </a:lnTo>
                <a:close/>
              </a:path>
            </a:pathLst>
          </a:custGeom>
          <a:blipFill>
            <a:blip r:embed="rId5"/>
            <a:stretch>
              <a:fillRect l="0" t="0" r="0" b="0"/>
            </a:stretch>
          </a:blipFill>
        </p:spPr>
      </p:sp>
      <p:sp>
        <p:nvSpPr>
          <p:cNvPr name="TextBox 13" id="13"/>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38</a:t>
            </a:r>
          </a:p>
        </p:txBody>
      </p:sp>
      <p:grpSp>
        <p:nvGrpSpPr>
          <p:cNvPr name="Group 14" id="14"/>
          <p:cNvGrpSpPr/>
          <p:nvPr/>
        </p:nvGrpSpPr>
        <p:grpSpPr>
          <a:xfrm rot="0">
            <a:off x="2548771" y="1355311"/>
            <a:ext cx="4656059" cy="749539"/>
            <a:chOff x="0" y="0"/>
            <a:chExt cx="6208078" cy="999385"/>
          </a:xfrm>
        </p:grpSpPr>
        <p:sp>
          <p:nvSpPr>
            <p:cNvPr name="TextBox 15" id="15"/>
            <p:cNvSpPr txBox="true"/>
            <p:nvPr/>
          </p:nvSpPr>
          <p:spPr>
            <a:xfrm rot="0">
              <a:off x="0" y="-66675"/>
              <a:ext cx="6208078" cy="729615"/>
            </a:xfrm>
            <a:prstGeom prst="rect">
              <a:avLst/>
            </a:prstGeom>
          </p:spPr>
          <p:txBody>
            <a:bodyPr anchor="t" rtlCol="false" tIns="0" lIns="0" bIns="0" rIns="0">
              <a:spAutoFit/>
            </a:bodyPr>
            <a:lstStyle/>
            <a:p>
              <a:pPr algn="ctr">
                <a:lnSpc>
                  <a:spcPts val="4620"/>
                </a:lnSpc>
              </a:pPr>
              <a:r>
                <a:rPr lang="en-US" sz="3300" b="true">
                  <a:solidFill>
                    <a:srgbClr val="000000"/>
                  </a:solidFill>
                  <a:latin typeface="Glacial Indifference Bold"/>
                  <a:ea typeface="Glacial Indifference Bold"/>
                  <a:cs typeface="Glacial Indifference Bold"/>
                  <a:sym typeface="Glacial Indifference Bold"/>
                </a:rPr>
                <a:t>Reviewing Student PNPs</a:t>
              </a:r>
            </a:p>
          </p:txBody>
        </p:sp>
        <p:sp>
          <p:nvSpPr>
            <p:cNvPr name="TextBox 16" id="16"/>
            <p:cNvSpPr txBox="true"/>
            <p:nvPr/>
          </p:nvSpPr>
          <p:spPr>
            <a:xfrm rot="0">
              <a:off x="254576" y="634365"/>
              <a:ext cx="5698927" cy="365020"/>
            </a:xfrm>
            <a:prstGeom prst="rect">
              <a:avLst/>
            </a:prstGeom>
          </p:spPr>
          <p:txBody>
            <a:bodyPr anchor="t" rtlCol="false" tIns="0" lIns="0" bIns="0" rIns="0">
              <a:spAutoFit/>
            </a:bodyPr>
            <a:lstStyle/>
            <a:p>
              <a:pPr algn="ctr">
                <a:lnSpc>
                  <a:spcPts val="2366"/>
                </a:lnSpc>
                <a:spcBef>
                  <a:spcPct val="0"/>
                </a:spcBef>
              </a:pPr>
              <a:r>
                <a:rPr lang="en-US" sz="1690">
                  <a:solidFill>
                    <a:srgbClr val="000000"/>
                  </a:solidFill>
                  <a:latin typeface="Glacial Indifference"/>
                  <a:ea typeface="Glacial Indifference"/>
                  <a:cs typeface="Glacial Indifference"/>
                  <a:sym typeface="Glacial Indifference"/>
                </a:rPr>
                <a:t>*viewable by all users with student connection</a:t>
              </a:r>
            </a:p>
          </p:txBody>
        </p:sp>
      </p:grpSp>
      <p:grpSp>
        <p:nvGrpSpPr>
          <p:cNvPr name="Group 17" id="17"/>
          <p:cNvGrpSpPr/>
          <p:nvPr/>
        </p:nvGrpSpPr>
        <p:grpSpPr>
          <a:xfrm rot="0">
            <a:off x="167300" y="242239"/>
            <a:ext cx="6040052" cy="721883"/>
            <a:chOff x="0" y="0"/>
            <a:chExt cx="2237056" cy="267364"/>
          </a:xfrm>
        </p:grpSpPr>
        <p:sp>
          <p:nvSpPr>
            <p:cNvPr name="Freeform 18" id="18">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9" id="19"/>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sp>
        <p:nvSpPr>
          <p:cNvPr name="TextBox 20" id="20"/>
          <p:cNvSpPr txBox="true"/>
          <p:nvPr/>
        </p:nvSpPr>
        <p:spPr>
          <a:xfrm rot="0">
            <a:off x="259963" y="322193"/>
            <a:ext cx="5854725" cy="504826"/>
          </a:xfrm>
          <a:prstGeom prst="rect">
            <a:avLst/>
          </a:prstGeom>
        </p:spPr>
        <p:txBody>
          <a:bodyPr anchor="t" rtlCol="false" tIns="0" lIns="0" bIns="0" rIns="0">
            <a:spAutoFit/>
          </a:bodyPr>
          <a:lstStyle/>
          <a:p>
            <a:pPr algn="ctr">
              <a:lnSpc>
                <a:spcPts val="4199"/>
              </a:lnSpc>
            </a:pPr>
            <a:r>
              <a:rPr lang="en-US" sz="2999">
                <a:solidFill>
                  <a:srgbClr val="FFFFFF"/>
                </a:solidFill>
                <a:latin typeface="Glacial Indifference"/>
                <a:ea typeface="Glacial Indifference"/>
                <a:cs typeface="Glacial Indifference"/>
                <a:sym typeface="Glacial Indifference"/>
              </a:rPr>
              <a:t>VERIFY STUDENT ROSTERS &amp; PNPS</a:t>
            </a:r>
          </a:p>
        </p:txBody>
      </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39</a:t>
            </a:r>
          </a:p>
        </p:txBody>
      </p:sp>
      <p:graphicFrame>
        <p:nvGraphicFramePr>
          <p:cNvPr name="Table 13" id="13"/>
          <p:cNvGraphicFramePr>
            <a:graphicFrameLocks noGrp="true"/>
          </p:cNvGraphicFramePr>
          <p:nvPr/>
        </p:nvGraphicFramePr>
        <p:xfrm>
          <a:off x="1080323" y="1829167"/>
          <a:ext cx="7527441" cy="5243236"/>
        </p:xfrm>
        <a:graphic>
          <a:graphicData uri="http://schemas.openxmlformats.org/drawingml/2006/table">
            <a:tbl>
              <a:tblPr/>
              <a:tblGrid>
                <a:gridCol w="2078395"/>
                <a:gridCol w="2527388"/>
                <a:gridCol w="2921659"/>
              </a:tblGrid>
              <a:tr h="1173090">
                <a:tc>
                  <a:txBody>
                    <a:bodyPr anchor="t" rtlCol="false"/>
                    <a:lstStyle/>
                    <a:p>
                      <a:pPr algn="l">
                        <a:lnSpc>
                          <a:spcPts val="2447"/>
                        </a:lnSpc>
                        <a:defRPr/>
                      </a:pPr>
                      <a:r>
                        <a:rPr lang="en-US" sz="1799" b="true">
                          <a:solidFill>
                            <a:srgbClr val="000000"/>
                          </a:solidFill>
                          <a:latin typeface="Glacial Indifference Bold"/>
                          <a:ea typeface="Glacial Indifference Bold"/>
                          <a:cs typeface="Glacial Indifference Bold"/>
                          <a:sym typeface="Glacial Indifference Bold"/>
                        </a:rPr>
                        <a:t>Accessibility Feature</a:t>
                      </a:r>
                      <a:endParaRPr lang="en-US" sz="1100"/>
                    </a:p>
                  </a:txBody>
                  <a:tcPr marL="190500" marR="190500" marT="190500" marB="1905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l">
                        <a:lnSpc>
                          <a:spcPts val="2447"/>
                        </a:lnSpc>
                        <a:defRPr/>
                      </a:pPr>
                      <a:r>
                        <a:rPr lang="en-US" sz="1799" b="true">
                          <a:solidFill>
                            <a:srgbClr val="000000"/>
                          </a:solidFill>
                          <a:latin typeface="Glacial Indifference Bold"/>
                          <a:ea typeface="Glacial Indifference Bold"/>
                          <a:cs typeface="Glacial Indifference Bold"/>
                          <a:sym typeface="Glacial Indifference Bold"/>
                        </a:rPr>
                        <a:t>Embedded </a:t>
                      </a:r>
                      <a:endParaRPr lang="en-US" sz="1100"/>
                    </a:p>
                  </a:txBody>
                  <a:tcPr marL="190500" marR="190500" marT="190500" marB="1905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l">
                        <a:lnSpc>
                          <a:spcPts val="2447"/>
                        </a:lnSpc>
                        <a:defRPr/>
                      </a:pPr>
                      <a:r>
                        <a:rPr lang="en-US" sz="1799" b="true">
                          <a:solidFill>
                            <a:srgbClr val="000000"/>
                          </a:solidFill>
                          <a:latin typeface="Glacial Indifference Bold"/>
                          <a:ea typeface="Glacial Indifference Bold"/>
                          <a:cs typeface="Glacial Indifference Bold"/>
                          <a:sym typeface="Glacial Indifference Bold"/>
                        </a:rPr>
                        <a:t>Non-Embedded</a:t>
                      </a:r>
                      <a:endParaRPr lang="en-US" sz="1100"/>
                    </a:p>
                  </a:txBody>
                  <a:tcPr marL="190500" marR="190500" marT="190500" marB="1905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1259311">
                <a:tc>
                  <a:txBody>
                    <a:bodyPr anchor="t" rtlCol="false"/>
                    <a:lstStyle/>
                    <a:p>
                      <a:pPr algn="l">
                        <a:lnSpc>
                          <a:spcPts val="1959"/>
                        </a:lnSpc>
                        <a:defRPr/>
                      </a:pPr>
                      <a:r>
                        <a:rPr lang="en-US" sz="1399">
                          <a:solidFill>
                            <a:srgbClr val="000000"/>
                          </a:solidFill>
                          <a:latin typeface="Glacial Indifference"/>
                          <a:ea typeface="Glacial Indifference"/>
                          <a:cs typeface="Glacial Indifference"/>
                          <a:sym typeface="Glacial Indifference"/>
                        </a:rPr>
                        <a:t>Universal Tools </a:t>
                      </a:r>
                      <a:endParaRPr lang="en-US" sz="1100"/>
                    </a:p>
                  </a:txBody>
                  <a:tcPr marL="190500" marR="190500" marT="190500" marB="1905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l">
                        <a:lnSpc>
                          <a:spcPts val="1959"/>
                        </a:lnSpc>
                        <a:defRPr/>
                      </a:pPr>
                      <a:r>
                        <a:rPr lang="en-US" sz="1399">
                          <a:solidFill>
                            <a:srgbClr val="000000"/>
                          </a:solidFill>
                          <a:latin typeface="Glacial Indifference"/>
                          <a:ea typeface="Glacial Indifference"/>
                          <a:cs typeface="Glacial Indifference"/>
                          <a:sym typeface="Glacial Indifference"/>
                        </a:rPr>
                        <a:t>Calculator (6-8 testlet specific), highlighter, notes, striker </a:t>
                      </a:r>
                      <a:endParaRPr lang="en-US" sz="1100"/>
                    </a:p>
                  </a:txBody>
                  <a:tcPr marL="190500" marR="190500" marT="190500" marB="1905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l">
                        <a:lnSpc>
                          <a:spcPts val="1959"/>
                        </a:lnSpc>
                        <a:defRPr/>
                      </a:pPr>
                      <a:r>
                        <a:rPr lang="en-US" sz="1399">
                          <a:solidFill>
                            <a:srgbClr val="000000"/>
                          </a:solidFill>
                          <a:latin typeface="Glacial Indifference"/>
                          <a:ea typeface="Glacial Indifference"/>
                          <a:cs typeface="Glacial Indifference"/>
                          <a:sym typeface="Glacial Indifference"/>
                        </a:rPr>
                        <a:t>Breaks, scratch paper</a:t>
                      </a:r>
                      <a:endParaRPr lang="en-US" sz="1100"/>
                    </a:p>
                  </a:txBody>
                  <a:tcPr marL="190500" marR="190500" marT="190500" marB="1905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1269069">
                <a:tc>
                  <a:txBody>
                    <a:bodyPr anchor="t" rtlCol="false"/>
                    <a:lstStyle/>
                    <a:p>
                      <a:pPr algn="l">
                        <a:lnSpc>
                          <a:spcPts val="1959"/>
                        </a:lnSpc>
                        <a:defRPr/>
                      </a:pPr>
                      <a:r>
                        <a:rPr lang="en-US" sz="1399">
                          <a:solidFill>
                            <a:srgbClr val="000000"/>
                          </a:solidFill>
                          <a:latin typeface="Glacial Indifference"/>
                          <a:ea typeface="Glacial Indifference"/>
                          <a:cs typeface="Glacial Indifference"/>
                          <a:sym typeface="Glacial Indifference"/>
                        </a:rPr>
                        <a:t>Designated Supports</a:t>
                      </a:r>
                      <a:endParaRPr lang="en-US" sz="1100"/>
                    </a:p>
                  </a:txBody>
                  <a:tcPr marL="190500" marR="190500" marT="190500" marB="1905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l">
                        <a:lnSpc>
                          <a:spcPts val="1959"/>
                        </a:lnSpc>
                        <a:defRPr/>
                      </a:pPr>
                      <a:r>
                        <a:rPr lang="en-US" sz="1399">
                          <a:solidFill>
                            <a:srgbClr val="000000"/>
                          </a:solidFill>
                          <a:latin typeface="Glacial Indifference"/>
                          <a:ea typeface="Glacial Indifference"/>
                          <a:cs typeface="Glacial Indifference"/>
                          <a:sym typeface="Glacial Indifference"/>
                        </a:rPr>
                        <a:t>Color overlay, answer masking, spoken audio (math)</a:t>
                      </a:r>
                      <a:endParaRPr lang="en-US" sz="1100"/>
                    </a:p>
                  </a:txBody>
                  <a:tcPr marL="190500" marR="190500" marT="190500" marB="1905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l">
                        <a:lnSpc>
                          <a:spcPts val="1959"/>
                        </a:lnSpc>
                        <a:defRPr/>
                      </a:pPr>
                      <a:r>
                        <a:rPr lang="en-US" sz="1399">
                          <a:solidFill>
                            <a:srgbClr val="000000"/>
                          </a:solidFill>
                          <a:latin typeface="Glacial Indifference"/>
                          <a:ea typeface="Glacial Indifference"/>
                          <a:cs typeface="Glacial Indifference"/>
                          <a:sym typeface="Glacial Indifference"/>
                        </a:rPr>
                        <a:t>Noise buffers, medical supports, separate setting</a:t>
                      </a:r>
                      <a:endParaRPr lang="en-US" sz="1100"/>
                    </a:p>
                  </a:txBody>
                  <a:tcPr marL="190500" marR="190500" marT="190500" marB="1905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1541766">
                <a:tc>
                  <a:txBody>
                    <a:bodyPr anchor="t" rtlCol="false"/>
                    <a:lstStyle/>
                    <a:p>
                      <a:pPr algn="l">
                        <a:lnSpc>
                          <a:spcPts val="1959"/>
                        </a:lnSpc>
                        <a:defRPr/>
                      </a:pPr>
                      <a:r>
                        <a:rPr lang="en-US" sz="1399">
                          <a:solidFill>
                            <a:srgbClr val="000000"/>
                          </a:solidFill>
                          <a:latin typeface="Glacial Indifference"/>
                          <a:ea typeface="Glacial Indifference"/>
                          <a:cs typeface="Glacial Indifference"/>
                          <a:sym typeface="Glacial Indifference"/>
                        </a:rPr>
                        <a:t>Accommodations </a:t>
                      </a:r>
                      <a:endParaRPr lang="en-US" sz="1100"/>
                    </a:p>
                  </a:txBody>
                  <a:tcPr marL="190500" marR="190500" marT="190500" marB="1905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l">
                        <a:lnSpc>
                          <a:spcPts val="1959"/>
                        </a:lnSpc>
                        <a:defRPr/>
                      </a:pPr>
                      <a:r>
                        <a:rPr lang="en-US" sz="1399">
                          <a:solidFill>
                            <a:srgbClr val="000000"/>
                          </a:solidFill>
                          <a:latin typeface="Glacial Indifference"/>
                          <a:ea typeface="Glacial Indifference"/>
                          <a:cs typeface="Glacial Indifference"/>
                          <a:sym typeface="Glacial Indifference"/>
                        </a:rPr>
                        <a:t>Speech to Text (ELA Passages), signed items (ASL)</a:t>
                      </a:r>
                      <a:endParaRPr lang="en-US" sz="1100"/>
                    </a:p>
                  </a:txBody>
                  <a:tcPr marL="190500" marR="190500" marT="190500" marB="1905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l">
                        <a:lnSpc>
                          <a:spcPts val="1959"/>
                        </a:lnSpc>
                        <a:defRPr/>
                      </a:pPr>
                      <a:r>
                        <a:rPr lang="en-US" sz="1399">
                          <a:solidFill>
                            <a:srgbClr val="000000"/>
                          </a:solidFill>
                          <a:latin typeface="Glacial Indifference"/>
                          <a:ea typeface="Glacial Indifference"/>
                          <a:cs typeface="Glacial Indifference"/>
                          <a:sym typeface="Glacial Indifference"/>
                        </a:rPr>
                        <a:t>Braille forms, scribe, paper form</a:t>
                      </a:r>
                      <a:endParaRPr lang="en-US" sz="1100"/>
                    </a:p>
                  </a:txBody>
                  <a:tcPr marL="190500" marR="190500" marT="190500" marB="1905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bl>
          </a:graphicData>
        </a:graphic>
      </p:graphicFrame>
      <p:sp>
        <p:nvSpPr>
          <p:cNvPr name="TextBox 14" id="14"/>
          <p:cNvSpPr txBox="true"/>
          <p:nvPr/>
        </p:nvSpPr>
        <p:spPr>
          <a:xfrm rot="0">
            <a:off x="1024486" y="1086576"/>
            <a:ext cx="6508424" cy="537845"/>
          </a:xfrm>
          <a:prstGeom prst="rect">
            <a:avLst/>
          </a:prstGeom>
        </p:spPr>
        <p:txBody>
          <a:bodyPr anchor="t" rtlCol="false" tIns="0" lIns="0" bIns="0" rIns="0">
            <a:spAutoFit/>
          </a:bodyPr>
          <a:lstStyle/>
          <a:p>
            <a:pPr algn="l">
              <a:lnSpc>
                <a:spcPts val="4480"/>
              </a:lnSpc>
            </a:pPr>
            <a:r>
              <a:rPr lang="en-US" sz="3200" b="true">
                <a:solidFill>
                  <a:srgbClr val="222222"/>
                </a:solidFill>
                <a:latin typeface="Glacial Indifference Bold"/>
                <a:ea typeface="Glacial Indifference Bold"/>
                <a:cs typeface="Glacial Indifference Bold"/>
                <a:sym typeface="Glacial Indifference Bold"/>
              </a:rPr>
              <a:t>MAST Assessment Supports</a:t>
            </a:r>
          </a:p>
        </p:txBody>
      </p:sp>
      <p:grpSp>
        <p:nvGrpSpPr>
          <p:cNvPr name="Group 15" id="15"/>
          <p:cNvGrpSpPr/>
          <p:nvPr/>
        </p:nvGrpSpPr>
        <p:grpSpPr>
          <a:xfrm rot="0">
            <a:off x="167300" y="242239"/>
            <a:ext cx="6040052" cy="721883"/>
            <a:chOff x="0" y="0"/>
            <a:chExt cx="2237056" cy="267364"/>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7" id="17"/>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sp>
        <p:nvSpPr>
          <p:cNvPr name="TextBox 18" id="18"/>
          <p:cNvSpPr txBox="true"/>
          <p:nvPr/>
        </p:nvSpPr>
        <p:spPr>
          <a:xfrm rot="0">
            <a:off x="259963" y="322193"/>
            <a:ext cx="5854725" cy="504826"/>
          </a:xfrm>
          <a:prstGeom prst="rect">
            <a:avLst/>
          </a:prstGeom>
        </p:spPr>
        <p:txBody>
          <a:bodyPr anchor="t" rtlCol="false" tIns="0" lIns="0" bIns="0" rIns="0">
            <a:spAutoFit/>
          </a:bodyPr>
          <a:lstStyle/>
          <a:p>
            <a:pPr algn="ctr">
              <a:lnSpc>
                <a:spcPts val="4199"/>
              </a:lnSpc>
            </a:pPr>
            <a:r>
              <a:rPr lang="en-US" sz="2999">
                <a:solidFill>
                  <a:srgbClr val="FFFFFF"/>
                </a:solidFill>
                <a:latin typeface="Glacial Indifference"/>
                <a:ea typeface="Glacial Indifference"/>
                <a:cs typeface="Glacial Indifference"/>
                <a:sym typeface="Glacial Indifference"/>
              </a:rPr>
              <a:t>VERIFY STUDENT ROSTERS &amp; PNPS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01164" y="630007"/>
            <a:ext cx="3409207" cy="3409207"/>
          </a:xfrm>
          <a:custGeom>
            <a:avLst/>
            <a:gdLst/>
            <a:ahLst/>
            <a:cxnLst/>
            <a:rect r="r" b="b" t="t" l="l"/>
            <a:pathLst>
              <a:path h="3409207" w="3409207">
                <a:moveTo>
                  <a:pt x="0" y="0"/>
                </a:moveTo>
                <a:lnTo>
                  <a:pt x="3409207" y="0"/>
                </a:lnTo>
                <a:lnTo>
                  <a:pt x="3409207" y="3409208"/>
                </a:lnTo>
                <a:lnTo>
                  <a:pt x="0" y="3409208"/>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16263" y="1759112"/>
            <a:ext cx="11173618" cy="2092372"/>
            <a:chOff x="0" y="0"/>
            <a:chExt cx="4138377" cy="774952"/>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4138377" cy="774952"/>
            </a:xfrm>
            <a:custGeom>
              <a:avLst/>
              <a:gdLst/>
              <a:ahLst/>
              <a:cxnLst/>
              <a:rect r="r" b="b" t="t" l="l"/>
              <a:pathLst>
                <a:path h="774952" w="4138377">
                  <a:moveTo>
                    <a:pt x="0" y="0"/>
                  </a:moveTo>
                  <a:lnTo>
                    <a:pt x="4138377" y="0"/>
                  </a:lnTo>
                  <a:lnTo>
                    <a:pt x="4138377" y="774952"/>
                  </a:lnTo>
                  <a:lnTo>
                    <a:pt x="0" y="774952"/>
                  </a:lnTo>
                  <a:close/>
                </a:path>
              </a:pathLst>
            </a:custGeom>
            <a:solidFill>
              <a:srgbClr val="253439"/>
            </a:solidFill>
          </p:spPr>
        </p:sp>
        <p:sp>
          <p:nvSpPr>
            <p:cNvPr name="TextBox 10" id="10"/>
            <p:cNvSpPr txBox="true"/>
            <p:nvPr/>
          </p:nvSpPr>
          <p:spPr>
            <a:xfrm>
              <a:off x="0" y="-28575"/>
              <a:ext cx="4138377" cy="803527"/>
            </a:xfrm>
            <a:prstGeom prst="rect">
              <a:avLst/>
            </a:prstGeom>
          </p:spPr>
          <p:txBody>
            <a:bodyPr anchor="ctr" rtlCol="false" tIns="50800" lIns="50800" bIns="50800" rIns="50800"/>
            <a:lstStyle/>
            <a:p>
              <a:pPr algn="ctr">
                <a:lnSpc>
                  <a:spcPts val="2366"/>
                </a:lnSpc>
              </a:pPr>
            </a:p>
          </p:txBody>
        </p:sp>
      </p:grpSp>
      <p:sp>
        <p:nvSpPr>
          <p:cNvPr name="TextBox 11" id="11"/>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4</a:t>
            </a:r>
          </a:p>
        </p:txBody>
      </p:sp>
      <p:sp>
        <p:nvSpPr>
          <p:cNvPr name="TextBox 12" id="12"/>
          <p:cNvSpPr txBox="true"/>
          <p:nvPr/>
        </p:nvSpPr>
        <p:spPr>
          <a:xfrm rot="0">
            <a:off x="975489" y="2395723"/>
            <a:ext cx="7802622" cy="819150"/>
          </a:xfrm>
          <a:prstGeom prst="rect">
            <a:avLst/>
          </a:prstGeom>
        </p:spPr>
        <p:txBody>
          <a:bodyPr anchor="t" rtlCol="false" tIns="0" lIns="0" bIns="0" rIns="0">
            <a:spAutoFit/>
          </a:bodyPr>
          <a:lstStyle/>
          <a:p>
            <a:pPr algn="ctr">
              <a:lnSpc>
                <a:spcPts val="6479"/>
              </a:lnSpc>
            </a:pPr>
            <a:r>
              <a:rPr lang="en-US" sz="5399">
                <a:solidFill>
                  <a:srgbClr val="FFFFFF"/>
                </a:solidFill>
                <a:latin typeface="Glacial Indifference"/>
                <a:ea typeface="Glacial Indifference"/>
                <a:cs typeface="Glacial Indifference"/>
                <a:sym typeface="Glacial Indifference"/>
              </a:rPr>
              <a:t>MAST OVERVIEW</a:t>
            </a:r>
          </a:p>
        </p:txBody>
      </p:sp>
      <p:sp>
        <p:nvSpPr>
          <p:cNvPr name="TextBox 13" id="13"/>
          <p:cNvSpPr txBox="true"/>
          <p:nvPr/>
        </p:nvSpPr>
        <p:spPr>
          <a:xfrm rot="0">
            <a:off x="731520" y="3984980"/>
            <a:ext cx="8902200" cy="2074825"/>
          </a:xfrm>
          <a:prstGeom prst="rect">
            <a:avLst/>
          </a:prstGeom>
        </p:spPr>
        <p:txBody>
          <a:bodyPr anchor="t" rtlCol="false" tIns="0" lIns="0" bIns="0" rIns="0">
            <a:spAutoFit/>
          </a:bodyPr>
          <a:lstStyle/>
          <a:p>
            <a:pPr algn="l" marL="609952" indent="-304976" lvl="1">
              <a:lnSpc>
                <a:spcPts val="4152"/>
              </a:lnSpc>
              <a:buFont typeface="Arial"/>
              <a:buChar char="•"/>
            </a:pPr>
            <a:r>
              <a:rPr lang="en-US" sz="2825">
                <a:solidFill>
                  <a:srgbClr val="000000"/>
                </a:solidFill>
                <a:latin typeface="Glacial Indifference"/>
                <a:ea typeface="Glacial Indifference"/>
                <a:cs typeface="Glacial Indifference"/>
                <a:sym typeface="Glacial Indifference"/>
              </a:rPr>
              <a:t>Identify key goals of MAST</a:t>
            </a:r>
          </a:p>
          <a:p>
            <a:pPr algn="l" marL="609952" indent="-304976" lvl="1">
              <a:lnSpc>
                <a:spcPts val="4152"/>
              </a:lnSpc>
              <a:buFont typeface="Arial"/>
              <a:buChar char="•"/>
            </a:pPr>
            <a:r>
              <a:rPr lang="en-US" sz="2825">
                <a:solidFill>
                  <a:srgbClr val="000000"/>
                </a:solidFill>
                <a:latin typeface="Glacial Indifference"/>
                <a:ea typeface="Glacial Indifference"/>
                <a:cs typeface="Glacial Indifference"/>
                <a:sym typeface="Glacial Indifference"/>
              </a:rPr>
              <a:t>Understand the initial development timeline of MAST </a:t>
            </a:r>
          </a:p>
          <a:p>
            <a:pPr algn="l" marL="609952" indent="-304976" lvl="1">
              <a:lnSpc>
                <a:spcPts val="4152"/>
              </a:lnSpc>
              <a:buFont typeface="Arial"/>
              <a:buChar char="•"/>
            </a:pPr>
            <a:r>
              <a:rPr lang="en-US" sz="2825">
                <a:solidFill>
                  <a:srgbClr val="000000"/>
                </a:solidFill>
                <a:latin typeface="Glacial Indifference"/>
                <a:ea typeface="Glacial Indifference"/>
                <a:cs typeface="Glacial Indifference"/>
                <a:sym typeface="Glacial Indifference"/>
              </a:rPr>
              <a:t>Understand the organization of MAST testlets</a:t>
            </a:r>
          </a:p>
          <a:p>
            <a:pPr algn="l" marL="609952" indent="-304976" lvl="1">
              <a:lnSpc>
                <a:spcPts val="4152"/>
              </a:lnSpc>
              <a:buFont typeface="Arial"/>
              <a:buChar char="•"/>
            </a:pPr>
            <a:r>
              <a:rPr lang="en-US" sz="2825">
                <a:solidFill>
                  <a:srgbClr val="000000"/>
                </a:solidFill>
                <a:latin typeface="Glacial Indifference"/>
                <a:ea typeface="Glacial Indifference"/>
                <a:cs typeface="Glacial Indifference"/>
                <a:sym typeface="Glacial Indifference"/>
              </a:rPr>
              <a:t>Compare and contrast math and ELA testlets </a:t>
            </a:r>
          </a:p>
        </p:txBody>
      </p:sp>
      <p:sp>
        <p:nvSpPr>
          <p:cNvPr name="Freeform 14" id="14">
            <a:extLst>
              <a:ext uri="{C183D7F6-B498-43B3-948B-1728B52AA6E4}">
                <adec:decorative xmlns:adec="http://schemas.microsoft.com/office/drawing/2017/decorative" val="1"/>
              </a:ext>
            </a:extLst>
          </p:cNvPr>
          <p:cNvSpPr/>
          <p:nvPr/>
        </p:nvSpPr>
        <p:spPr>
          <a:xfrm flipH="false" flipV="false" rot="5400000">
            <a:off x="4720593" y="666651"/>
            <a:ext cx="312413" cy="824881"/>
          </a:xfrm>
          <a:custGeom>
            <a:avLst/>
            <a:gdLst/>
            <a:ahLst/>
            <a:cxnLst/>
            <a:rect r="r" b="b" t="t" l="l"/>
            <a:pathLst>
              <a:path h="824881" w="312413">
                <a:moveTo>
                  <a:pt x="0" y="0"/>
                </a:moveTo>
                <a:lnTo>
                  <a:pt x="312414" y="0"/>
                </a:lnTo>
                <a:lnTo>
                  <a:pt x="312414" y="824880"/>
                </a:lnTo>
                <a:lnTo>
                  <a:pt x="0" y="82488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2" id="12">
            <a:extLst>
              <a:ext uri="{C183D7F6-B498-43B3-948B-1728B52AA6E4}">
                <adec:decorative xmlns:adec="http://schemas.microsoft.com/office/drawing/2017/decorative" val="1"/>
              </a:ext>
            </a:extLst>
          </p:cNvPr>
          <p:cNvSpPr/>
          <p:nvPr/>
        </p:nvSpPr>
        <p:spPr>
          <a:xfrm flipH="false" flipV="false" rot="0">
            <a:off x="8517095" y="297865"/>
            <a:ext cx="549325" cy="896857"/>
          </a:xfrm>
          <a:custGeom>
            <a:avLst/>
            <a:gdLst/>
            <a:ahLst/>
            <a:cxnLst/>
            <a:rect r="r" b="b" t="t" l="l"/>
            <a:pathLst>
              <a:path h="896857" w="549325">
                <a:moveTo>
                  <a:pt x="0" y="0"/>
                </a:moveTo>
                <a:lnTo>
                  <a:pt x="549325" y="0"/>
                </a:lnTo>
                <a:lnTo>
                  <a:pt x="549325" y="896857"/>
                </a:lnTo>
                <a:lnTo>
                  <a:pt x="0" y="89685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3" id="13"/>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40</a:t>
            </a:r>
          </a:p>
        </p:txBody>
      </p:sp>
      <p:sp>
        <p:nvSpPr>
          <p:cNvPr name="TextBox 14" id="14"/>
          <p:cNvSpPr txBox="true"/>
          <p:nvPr/>
        </p:nvSpPr>
        <p:spPr>
          <a:xfrm rot="0">
            <a:off x="773141" y="1581697"/>
            <a:ext cx="8207318" cy="713866"/>
          </a:xfrm>
          <a:prstGeom prst="rect">
            <a:avLst/>
          </a:prstGeom>
        </p:spPr>
        <p:txBody>
          <a:bodyPr anchor="t" rtlCol="false" tIns="0" lIns="0" bIns="0" rIns="0">
            <a:spAutoFit/>
          </a:bodyPr>
          <a:lstStyle/>
          <a:p>
            <a:pPr algn="ctr">
              <a:lnSpc>
                <a:spcPts val="5803"/>
              </a:lnSpc>
              <a:spcBef>
                <a:spcPct val="0"/>
              </a:spcBef>
            </a:pPr>
            <a:r>
              <a:rPr lang="en-US" b="true" sz="4145">
                <a:solidFill>
                  <a:srgbClr val="000000"/>
                </a:solidFill>
                <a:latin typeface="Glacial Indifference Bold"/>
                <a:ea typeface="Glacial Indifference Bold"/>
                <a:cs typeface="Glacial Indifference Bold"/>
                <a:sym typeface="Glacial Indifference Bold"/>
              </a:rPr>
              <a:t>Considerations for Supports</a:t>
            </a:r>
          </a:p>
        </p:txBody>
      </p:sp>
      <p:sp>
        <p:nvSpPr>
          <p:cNvPr name="TextBox 15" id="15"/>
          <p:cNvSpPr txBox="true"/>
          <p:nvPr/>
        </p:nvSpPr>
        <p:spPr>
          <a:xfrm rot="0">
            <a:off x="874370" y="2439548"/>
            <a:ext cx="8319860" cy="2378954"/>
          </a:xfrm>
          <a:prstGeom prst="rect">
            <a:avLst/>
          </a:prstGeom>
        </p:spPr>
        <p:txBody>
          <a:bodyPr anchor="t" rtlCol="false" tIns="0" lIns="0" bIns="0" rIns="0">
            <a:spAutoFit/>
          </a:bodyPr>
          <a:lstStyle/>
          <a:p>
            <a:pPr algn="l" marL="559304" indent="-279652" lvl="1">
              <a:lnSpc>
                <a:spcPts val="3626"/>
              </a:lnSpc>
              <a:buFont typeface="Arial"/>
              <a:buChar char="•"/>
            </a:pPr>
            <a:r>
              <a:rPr lang="en-US" sz="2590">
                <a:solidFill>
                  <a:srgbClr val="000000"/>
                </a:solidFill>
                <a:latin typeface="Glacial Indifference"/>
                <a:ea typeface="Glacial Indifference"/>
                <a:cs typeface="Glacial Indifference"/>
                <a:sym typeface="Glacial Indifference"/>
              </a:rPr>
              <a:t>Accommodations must be included in a student’s IEP/504 plan to be set in Kite.</a:t>
            </a:r>
          </a:p>
          <a:p>
            <a:pPr algn="l">
              <a:lnSpc>
                <a:spcPts val="840"/>
              </a:lnSpc>
            </a:pPr>
          </a:p>
          <a:p>
            <a:pPr algn="l" marL="559304" indent="-279652" lvl="1">
              <a:lnSpc>
                <a:spcPts val="3626"/>
              </a:lnSpc>
              <a:buFont typeface="Arial"/>
              <a:buChar char="•"/>
            </a:pPr>
            <a:r>
              <a:rPr lang="en-US" sz="2590">
                <a:solidFill>
                  <a:srgbClr val="000000"/>
                </a:solidFill>
                <a:latin typeface="Glacial Indifference"/>
                <a:ea typeface="Glacial Indifference"/>
                <a:cs typeface="Glacial Indifference"/>
                <a:sym typeface="Glacial Indifference"/>
              </a:rPr>
              <a:t>Any supports or accommodations should mirror the regular learning and testing environment for the student. </a:t>
            </a:r>
            <a:r>
              <a:rPr lang="en-US" sz="2590" i="true">
                <a:solidFill>
                  <a:srgbClr val="000000"/>
                </a:solidFill>
                <a:latin typeface="Glacial Indifference Italics"/>
                <a:ea typeface="Glacial Indifference Italics"/>
                <a:cs typeface="Glacial Indifference Italics"/>
                <a:sym typeface="Glacial Indifference Italics"/>
              </a:rPr>
              <a:t>MAST testing shouldn’t feel different.</a:t>
            </a:r>
          </a:p>
        </p:txBody>
      </p:sp>
      <p:grpSp>
        <p:nvGrpSpPr>
          <p:cNvPr name="Group 16" id="16"/>
          <p:cNvGrpSpPr/>
          <p:nvPr/>
        </p:nvGrpSpPr>
        <p:grpSpPr>
          <a:xfrm rot="0">
            <a:off x="167300" y="242239"/>
            <a:ext cx="6040052" cy="721883"/>
            <a:chOff x="0" y="0"/>
            <a:chExt cx="2237056" cy="267364"/>
          </a:xfrm>
        </p:grpSpPr>
        <p:sp>
          <p:nvSpPr>
            <p:cNvPr name="Freeform 17" id="17">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8" id="18"/>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sp>
        <p:nvSpPr>
          <p:cNvPr name="TextBox 19" id="19"/>
          <p:cNvSpPr txBox="true"/>
          <p:nvPr/>
        </p:nvSpPr>
        <p:spPr>
          <a:xfrm rot="0">
            <a:off x="259963" y="322193"/>
            <a:ext cx="5854725" cy="504826"/>
          </a:xfrm>
          <a:prstGeom prst="rect">
            <a:avLst/>
          </a:prstGeom>
        </p:spPr>
        <p:txBody>
          <a:bodyPr anchor="t" rtlCol="false" tIns="0" lIns="0" bIns="0" rIns="0">
            <a:spAutoFit/>
          </a:bodyPr>
          <a:lstStyle/>
          <a:p>
            <a:pPr algn="ctr">
              <a:lnSpc>
                <a:spcPts val="4199"/>
              </a:lnSpc>
            </a:pPr>
            <a:r>
              <a:rPr lang="en-US" sz="2999">
                <a:solidFill>
                  <a:srgbClr val="FFFFFF"/>
                </a:solidFill>
                <a:latin typeface="Glacial Indifference"/>
                <a:ea typeface="Glacial Indifference"/>
                <a:cs typeface="Glacial Indifference"/>
                <a:sym typeface="Glacial Indifference"/>
              </a:rPr>
              <a:t>VERIFY STUDENT ROSTERS &amp; PNPS</a:t>
            </a:r>
          </a:p>
        </p:txBody>
      </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41</a:t>
            </a:r>
          </a:p>
        </p:txBody>
      </p:sp>
      <p:sp>
        <p:nvSpPr>
          <p:cNvPr name="Freeform 13" id="13">
            <a:extLst>
              <a:ext uri="{C183D7F6-B498-43B3-948B-1728B52AA6E4}">
                <adec:decorative xmlns:adec="http://schemas.microsoft.com/office/drawing/2017/decorative" val="1"/>
              </a:ext>
            </a:extLst>
          </p:cNvPr>
          <p:cNvSpPr/>
          <p:nvPr/>
        </p:nvSpPr>
        <p:spPr>
          <a:xfrm flipH="false" flipV="false" rot="0">
            <a:off x="6845242" y="603181"/>
            <a:ext cx="2001922" cy="1884309"/>
          </a:xfrm>
          <a:custGeom>
            <a:avLst/>
            <a:gdLst/>
            <a:ahLst/>
            <a:cxnLst/>
            <a:rect r="r" b="b" t="t" l="l"/>
            <a:pathLst>
              <a:path h="1884309" w="2001922">
                <a:moveTo>
                  <a:pt x="0" y="0"/>
                </a:moveTo>
                <a:lnTo>
                  <a:pt x="2001922" y="0"/>
                </a:lnTo>
                <a:lnTo>
                  <a:pt x="2001922" y="1884309"/>
                </a:lnTo>
                <a:lnTo>
                  <a:pt x="0" y="188430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4" id="14"/>
          <p:cNvSpPr txBox="true"/>
          <p:nvPr/>
        </p:nvSpPr>
        <p:spPr>
          <a:xfrm rot="0">
            <a:off x="1101882" y="2876671"/>
            <a:ext cx="7745282" cy="2856064"/>
          </a:xfrm>
          <a:prstGeom prst="rect">
            <a:avLst/>
          </a:prstGeom>
        </p:spPr>
        <p:txBody>
          <a:bodyPr anchor="t" rtlCol="false" tIns="0" lIns="0" bIns="0" rIns="0">
            <a:spAutoFit/>
          </a:bodyPr>
          <a:lstStyle/>
          <a:p>
            <a:pPr algn="ctr">
              <a:lnSpc>
                <a:spcPts val="3754"/>
              </a:lnSpc>
            </a:pPr>
            <a:r>
              <a:rPr lang="en-US" sz="2681">
                <a:solidFill>
                  <a:srgbClr val="000000"/>
                </a:solidFill>
                <a:latin typeface="Arimo"/>
                <a:ea typeface="Arimo"/>
                <a:cs typeface="Arimo"/>
                <a:sym typeface="Arimo"/>
              </a:rPr>
              <a:t>If a student begins to test and PNPs are not showing up, </a:t>
            </a:r>
            <a:r>
              <a:rPr lang="en-US" sz="2681" b="true">
                <a:solidFill>
                  <a:srgbClr val="000000"/>
                </a:solidFill>
                <a:latin typeface="Arimo Bold"/>
                <a:ea typeface="Arimo Bold"/>
                <a:cs typeface="Arimo Bold"/>
                <a:sym typeface="Arimo Bold"/>
              </a:rPr>
              <a:t>STOP</a:t>
            </a:r>
            <a:r>
              <a:rPr lang="en-US" sz="2681">
                <a:solidFill>
                  <a:srgbClr val="000000"/>
                </a:solidFill>
                <a:latin typeface="Arimo"/>
                <a:ea typeface="Arimo"/>
                <a:cs typeface="Arimo"/>
                <a:sym typeface="Arimo"/>
              </a:rPr>
              <a:t> testing.</a:t>
            </a:r>
          </a:p>
          <a:p>
            <a:pPr algn="ctr">
              <a:lnSpc>
                <a:spcPts val="3754"/>
              </a:lnSpc>
            </a:pPr>
          </a:p>
          <a:p>
            <a:pPr algn="ctr">
              <a:lnSpc>
                <a:spcPts val="3754"/>
              </a:lnSpc>
            </a:pPr>
            <a:r>
              <a:rPr lang="en-US" sz="2681">
                <a:solidFill>
                  <a:srgbClr val="000000"/>
                </a:solidFill>
                <a:latin typeface="Arimo"/>
                <a:ea typeface="Arimo"/>
                <a:cs typeface="Arimo"/>
                <a:sym typeface="Arimo"/>
              </a:rPr>
              <a:t>Contact your building or district testing coordinator immediately and ensure supports are correct before resuming. </a:t>
            </a:r>
          </a:p>
        </p:txBody>
      </p:sp>
      <p:grpSp>
        <p:nvGrpSpPr>
          <p:cNvPr name="Group 15" id="15"/>
          <p:cNvGrpSpPr/>
          <p:nvPr/>
        </p:nvGrpSpPr>
        <p:grpSpPr>
          <a:xfrm rot="0">
            <a:off x="167300" y="242239"/>
            <a:ext cx="6040052" cy="721883"/>
            <a:chOff x="0" y="0"/>
            <a:chExt cx="2237056" cy="267364"/>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2237056" cy="267364"/>
            </a:xfrm>
            <a:custGeom>
              <a:avLst/>
              <a:gdLst/>
              <a:ahLst/>
              <a:cxnLst/>
              <a:rect r="r" b="b" t="t" l="l"/>
              <a:pathLst>
                <a:path h="267364" w="2237056">
                  <a:moveTo>
                    <a:pt x="0" y="0"/>
                  </a:moveTo>
                  <a:lnTo>
                    <a:pt x="2237056" y="0"/>
                  </a:lnTo>
                  <a:lnTo>
                    <a:pt x="2237056" y="267364"/>
                  </a:lnTo>
                  <a:lnTo>
                    <a:pt x="0" y="267364"/>
                  </a:lnTo>
                  <a:close/>
                </a:path>
              </a:pathLst>
            </a:custGeom>
            <a:solidFill>
              <a:srgbClr val="253439"/>
            </a:solidFill>
          </p:spPr>
        </p:sp>
        <p:sp>
          <p:nvSpPr>
            <p:cNvPr name="TextBox 17" id="17"/>
            <p:cNvSpPr txBox="true"/>
            <p:nvPr/>
          </p:nvSpPr>
          <p:spPr>
            <a:xfrm>
              <a:off x="0" y="-28575"/>
              <a:ext cx="2237056" cy="295939"/>
            </a:xfrm>
            <a:prstGeom prst="rect">
              <a:avLst/>
            </a:prstGeom>
          </p:spPr>
          <p:txBody>
            <a:bodyPr anchor="ctr" rtlCol="false" tIns="50800" lIns="50800" bIns="50800" rIns="50800"/>
            <a:lstStyle/>
            <a:p>
              <a:pPr algn="ctr">
                <a:lnSpc>
                  <a:spcPts val="2366"/>
                </a:lnSpc>
              </a:pPr>
            </a:p>
          </p:txBody>
        </p:sp>
      </p:grpSp>
      <p:sp>
        <p:nvSpPr>
          <p:cNvPr name="TextBox 18" id="18"/>
          <p:cNvSpPr txBox="true"/>
          <p:nvPr/>
        </p:nvSpPr>
        <p:spPr>
          <a:xfrm rot="0">
            <a:off x="259963" y="322193"/>
            <a:ext cx="5854725" cy="504826"/>
          </a:xfrm>
          <a:prstGeom prst="rect">
            <a:avLst/>
          </a:prstGeom>
        </p:spPr>
        <p:txBody>
          <a:bodyPr anchor="t" rtlCol="false" tIns="0" lIns="0" bIns="0" rIns="0">
            <a:spAutoFit/>
          </a:bodyPr>
          <a:lstStyle/>
          <a:p>
            <a:pPr algn="ctr">
              <a:lnSpc>
                <a:spcPts val="4199"/>
              </a:lnSpc>
            </a:pPr>
            <a:r>
              <a:rPr lang="en-US" sz="2999">
                <a:solidFill>
                  <a:srgbClr val="FFFFFF"/>
                </a:solidFill>
                <a:latin typeface="Glacial Indifference"/>
                <a:ea typeface="Glacial Indifference"/>
                <a:cs typeface="Glacial Indifference"/>
                <a:sym typeface="Glacial Indifference"/>
              </a:rPr>
              <a:t>VERIFY STUDENT ROSTERS &amp; PNPS</a:t>
            </a:r>
          </a:p>
        </p:txBody>
      </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167300" y="304413"/>
            <a:ext cx="6814337" cy="530861"/>
          </a:xfrm>
          <a:prstGeom prst="rect">
            <a:avLst/>
          </a:prstGeom>
        </p:spPr>
        <p:txBody>
          <a:bodyPr anchor="t" rtlCol="false" tIns="0" lIns="0" bIns="0" rIns="0">
            <a:spAutoFit/>
          </a:bodyPr>
          <a:lstStyle/>
          <a:p>
            <a:pPr algn="ctr">
              <a:lnSpc>
                <a:spcPts val="4339"/>
              </a:lnSpc>
            </a:pPr>
            <a:r>
              <a:rPr lang="en-US" sz="3099">
                <a:solidFill>
                  <a:srgbClr val="FFFFFF"/>
                </a:solidFill>
                <a:latin typeface="Glacial Indifference"/>
                <a:ea typeface="Glacial Indifference"/>
                <a:cs typeface="Glacial Indifference"/>
                <a:sym typeface="Glacial Indifference"/>
              </a:rPr>
              <a:t>VERIFY ROSTERS &amp; PNPS RESOURCES</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42</a:t>
            </a:r>
          </a:p>
        </p:txBody>
      </p:sp>
      <p:sp>
        <p:nvSpPr>
          <p:cNvPr name="TextBox 17" id="17"/>
          <p:cNvSpPr txBox="true"/>
          <p:nvPr/>
        </p:nvSpPr>
        <p:spPr>
          <a:xfrm rot="0">
            <a:off x="658372" y="1347984"/>
            <a:ext cx="8363708" cy="4024630"/>
          </a:xfrm>
          <a:prstGeom prst="rect">
            <a:avLst/>
          </a:prstGeom>
        </p:spPr>
        <p:txBody>
          <a:bodyPr anchor="t" rtlCol="false" tIns="0" lIns="0" bIns="0" rIns="0">
            <a:spAutoFit/>
          </a:bodyPr>
          <a:lstStyle/>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5" tooltip="https://opi.mt.gov/LinkClick.aspx?fileticket=p4aMwqH4OV0%3d&amp;portalid=182"/>
              </a:rPr>
              <a:t>MAST Accessibility Guide</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6" tooltip="https://opi.mt.gov/LinkClick.aspx?fileticket=ugz5v3Zi0Mw%3d&amp;portalid=182"/>
              </a:rPr>
              <a:t>MAST Test Administration Manual</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7" tooltip="https://opi.mt.gov/Portals/182/Page%20Files/Statewide%20Testing/Accessibility/Montana%20Three%20Tiers%20of%20Accessibility.pdf"/>
              </a:rPr>
              <a:t>Montana’s Three Tiers of Accessibility</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8" tooltip="https://opi.mt.gov/Portals/182/Page%20Files/English%20Language%20Learners/Docs/EnglishLearnerGuidanceForSchoolDistricts.pdf"/>
              </a:rPr>
              <a:t>English Learner Guidance for School Districts</a:t>
            </a:r>
          </a:p>
          <a:p>
            <a:pPr algn="l">
              <a:lnSpc>
                <a:spcPts val="3200"/>
              </a:lnSpc>
            </a:pPr>
          </a:p>
          <a:p>
            <a:pPr algn="ctr">
              <a:lnSpc>
                <a:spcPts val="3200"/>
              </a:lnSpc>
            </a:pPr>
          </a:p>
        </p:txBody>
      </p:sp>
      <p:sp>
        <p:nvSpPr>
          <p:cNvPr name="TextBox 18" id="18"/>
          <p:cNvSpPr txBox="true"/>
          <p:nvPr/>
        </p:nvSpPr>
        <p:spPr>
          <a:xfrm rot="0">
            <a:off x="2235138" y="6485299"/>
            <a:ext cx="5210175" cy="591686"/>
          </a:xfrm>
          <a:prstGeom prst="rect">
            <a:avLst/>
          </a:prstGeom>
        </p:spPr>
        <p:txBody>
          <a:bodyPr anchor="t" rtlCol="false" tIns="0" lIns="0" bIns="0" rIns="0">
            <a:spAutoFit/>
          </a:bodyPr>
          <a:lstStyle/>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All MAST-related resources can be found </a:t>
            </a:r>
          </a:p>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on the </a:t>
            </a:r>
            <a:r>
              <a:rPr lang="en-US" sz="2294" i="true" u="sng">
                <a:solidFill>
                  <a:srgbClr val="000000"/>
                </a:solidFill>
                <a:latin typeface="Glacial Indifference Italics"/>
                <a:ea typeface="Glacial Indifference Italics"/>
                <a:cs typeface="Glacial Indifference Italics"/>
                <a:sym typeface="Glacial Indifference Italics"/>
                <a:hlinkClick r:id="rId9" tooltip="https://newmeridiancorp.org/montana-aligned-to-standards-through-year-program-portal/"/>
              </a:rPr>
              <a:t>MAST Portal</a:t>
            </a:r>
          </a:p>
        </p:txBody>
      </p:sp>
    </p:spTree>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TextBox 14" id="14"/>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TESTING TASKS</a:t>
            </a:r>
          </a:p>
        </p:txBody>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43</a:t>
            </a:r>
          </a:p>
        </p:txBody>
      </p:sp>
      <p:sp>
        <p:nvSpPr>
          <p:cNvPr name="TextBox 16" id="16"/>
          <p:cNvSpPr txBox="true"/>
          <p:nvPr/>
        </p:nvSpPr>
        <p:spPr>
          <a:xfrm rot="0">
            <a:off x="1386775" y="863787"/>
            <a:ext cx="7374491" cy="614937"/>
          </a:xfrm>
          <a:prstGeom prst="rect">
            <a:avLst/>
          </a:prstGeom>
        </p:spPr>
        <p:txBody>
          <a:bodyPr anchor="t" rtlCol="false" tIns="0" lIns="0" bIns="0" rIns="0">
            <a:spAutoFit/>
          </a:bodyPr>
          <a:lstStyle/>
          <a:p>
            <a:pPr algn="ctr">
              <a:lnSpc>
                <a:spcPts val="5372"/>
              </a:lnSpc>
            </a:pPr>
            <a:r>
              <a:rPr lang="en-US" sz="2699">
                <a:solidFill>
                  <a:srgbClr val="222222"/>
                </a:solidFill>
                <a:latin typeface="Roboto Condensed"/>
                <a:ea typeface="Roboto Condensed"/>
                <a:cs typeface="Roboto Condensed"/>
                <a:sym typeface="Roboto Condensed"/>
              </a:rPr>
              <a:t>The WHY: Successful administration of the MAST.</a:t>
            </a:r>
          </a:p>
        </p:txBody>
      </p:sp>
      <p:sp>
        <p:nvSpPr>
          <p:cNvPr name="Freeform 17" id="17">
            <a:extLst>
              <a:ext uri="{C183D7F6-B498-43B3-948B-1728B52AA6E4}">
                <adec:decorative xmlns:adec="http://schemas.microsoft.com/office/drawing/2017/decorative" val="1"/>
              </a:ext>
            </a:extLst>
          </p:cNvPr>
          <p:cNvSpPr/>
          <p:nvPr/>
        </p:nvSpPr>
        <p:spPr>
          <a:xfrm flipH="false" flipV="false" rot="0">
            <a:off x="164341" y="1678749"/>
            <a:ext cx="9553748" cy="5506155"/>
          </a:xfrm>
          <a:custGeom>
            <a:avLst/>
            <a:gdLst/>
            <a:ahLst/>
            <a:cxnLst/>
            <a:rect r="r" b="b" t="t" l="l"/>
            <a:pathLst>
              <a:path h="5506155" w="9553748">
                <a:moveTo>
                  <a:pt x="0" y="0"/>
                </a:moveTo>
                <a:lnTo>
                  <a:pt x="9553748" y="0"/>
                </a:lnTo>
                <a:lnTo>
                  <a:pt x="9553748" y="5506155"/>
                </a:lnTo>
                <a:lnTo>
                  <a:pt x="0" y="5506155"/>
                </a:lnTo>
                <a:lnTo>
                  <a:pt x="0" y="0"/>
                </a:lnTo>
                <a:close/>
              </a:path>
            </a:pathLst>
          </a:custGeom>
          <a:blipFill>
            <a:blip r:embed="rId4">
              <a:extLst>
                <a:ext uri="{96DAC541-7B7A-43D3-8B79-37D633B846F1}">
                  <asvg:svgBlip xmlns:asvg="http://schemas.microsoft.com/office/drawing/2016/SVG/main" r:embed="rId5"/>
                </a:ext>
              </a:extLst>
            </a:blip>
            <a:stretch>
              <a:fillRect l="0" t="0" r="0" b="-100906"/>
            </a:stretch>
          </a:blipFill>
        </p:spPr>
      </p:sp>
      <p:sp>
        <p:nvSpPr>
          <p:cNvPr name="TextBox 18" id="18"/>
          <p:cNvSpPr txBox="true"/>
          <p:nvPr/>
        </p:nvSpPr>
        <p:spPr>
          <a:xfrm rot="0">
            <a:off x="391874" y="5987249"/>
            <a:ext cx="1252089"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After Testing</a:t>
            </a:r>
          </a:p>
        </p:txBody>
      </p:sp>
      <p:sp>
        <p:nvSpPr>
          <p:cNvPr name="TextBox 19" id="19"/>
          <p:cNvSpPr txBox="true"/>
          <p:nvPr/>
        </p:nvSpPr>
        <p:spPr>
          <a:xfrm rot="0">
            <a:off x="430963" y="4067790"/>
            <a:ext cx="1173911"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During Testing</a:t>
            </a:r>
          </a:p>
        </p:txBody>
      </p:sp>
      <p:sp>
        <p:nvSpPr>
          <p:cNvPr name="TextBox 20" id="20"/>
          <p:cNvSpPr txBox="true"/>
          <p:nvPr/>
        </p:nvSpPr>
        <p:spPr>
          <a:xfrm rot="0">
            <a:off x="430963" y="2156958"/>
            <a:ext cx="1173911"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Before Testing</a:t>
            </a:r>
          </a:p>
        </p:txBody>
      </p:sp>
      <p:sp>
        <p:nvSpPr>
          <p:cNvPr name="Freeform 21" id="21">
            <a:extLst>
              <a:ext uri="{C183D7F6-B498-43B3-948B-1728B52AA6E4}">
                <adec:decorative xmlns:adec="http://schemas.microsoft.com/office/drawing/2017/decorative" val="1"/>
              </a:ext>
            </a:extLst>
          </p:cNvPr>
          <p:cNvSpPr/>
          <p:nvPr/>
        </p:nvSpPr>
        <p:spPr>
          <a:xfrm flipH="false" flipV="false" rot="0">
            <a:off x="5867538" y="2216428"/>
            <a:ext cx="3730713" cy="321277"/>
          </a:xfrm>
          <a:custGeom>
            <a:avLst/>
            <a:gdLst/>
            <a:ahLst/>
            <a:cxnLst/>
            <a:rect r="r" b="b" t="t" l="l"/>
            <a:pathLst>
              <a:path h="321277" w="3730713">
                <a:moveTo>
                  <a:pt x="0" y="0"/>
                </a:moveTo>
                <a:lnTo>
                  <a:pt x="3730713" y="0"/>
                </a:lnTo>
                <a:lnTo>
                  <a:pt x="3730713" y="321278"/>
                </a:lnTo>
                <a:lnTo>
                  <a:pt x="0" y="321278"/>
                </a:lnTo>
                <a:lnTo>
                  <a:pt x="0" y="0"/>
                </a:lnTo>
                <a:close/>
              </a:path>
            </a:pathLst>
          </a:custGeom>
          <a:blipFill>
            <a:blip r:embed="rId6"/>
            <a:stretch>
              <a:fillRect l="-212757" t="-753537" r="-411661" b="-1112778"/>
            </a:stretch>
          </a:blipFill>
          <a:ln w="38100" cap="sq">
            <a:solidFill>
              <a:srgbClr val="C12A2F"/>
            </a:solidFill>
            <a:prstDash val="solid"/>
            <a:miter/>
          </a:ln>
        </p:spPr>
      </p:sp>
      <p:sp>
        <p:nvSpPr>
          <p:cNvPr name="TextBox 22" id="22"/>
          <p:cNvSpPr txBox="true"/>
          <p:nvPr/>
        </p:nvSpPr>
        <p:spPr>
          <a:xfrm rot="0">
            <a:off x="1885436" y="1886834"/>
            <a:ext cx="4537208" cy="1273168"/>
          </a:xfrm>
          <a:prstGeom prst="rect">
            <a:avLst/>
          </a:prstGeom>
        </p:spPr>
        <p:txBody>
          <a:bodyPr anchor="t" rtlCol="false" tIns="0" lIns="0" bIns="0" rIns="0">
            <a:spAutoFit/>
          </a:bodyPr>
          <a:lstStyle/>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Access the Kite Educator Portal</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Complete Test Security Agreement</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Complete Training</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Schedule Testlets </a:t>
            </a:r>
          </a:p>
        </p:txBody>
      </p:sp>
      <p:sp>
        <p:nvSpPr>
          <p:cNvPr name="TextBox 23" id="23"/>
          <p:cNvSpPr txBox="true"/>
          <p:nvPr/>
        </p:nvSpPr>
        <p:spPr>
          <a:xfrm rot="0">
            <a:off x="1885436" y="3967999"/>
            <a:ext cx="5982728" cy="776962"/>
          </a:xfrm>
          <a:prstGeom prst="rect">
            <a:avLst/>
          </a:prstGeom>
        </p:spPr>
        <p:txBody>
          <a:bodyPr anchor="t" rtlCol="false" tIns="0" lIns="0" bIns="0" rIns="0">
            <a:spAutoFit/>
          </a:bodyPr>
          <a:lstStyle/>
          <a:p>
            <a:pPr algn="l" marL="432382" indent="-216191" lvl="1">
              <a:lnSpc>
                <a:spcPts val="2002"/>
              </a:lnSpc>
              <a:buFont typeface="Arial"/>
              <a:buChar char="•"/>
            </a:pPr>
            <a:r>
              <a:rPr lang="en-US" sz="2002">
                <a:solidFill>
                  <a:srgbClr val="222222"/>
                </a:solidFill>
                <a:latin typeface="Roboto Condensed"/>
                <a:ea typeface="Roboto Condensed"/>
                <a:cs typeface="Roboto Condensed"/>
                <a:sym typeface="Roboto Condensed"/>
              </a:rPr>
              <a:t>Administer Testlets</a:t>
            </a:r>
          </a:p>
          <a:p>
            <a:pPr algn="l" marL="432382" indent="-216191" lvl="1">
              <a:lnSpc>
                <a:spcPts val="2002"/>
              </a:lnSpc>
              <a:buFont typeface="Arial"/>
              <a:buChar char="•"/>
            </a:pPr>
            <a:r>
              <a:rPr lang="en-US" sz="2002">
                <a:solidFill>
                  <a:srgbClr val="222222"/>
                </a:solidFill>
                <a:latin typeface="Roboto Condensed"/>
                <a:ea typeface="Roboto Condensed"/>
                <a:cs typeface="Roboto Condensed"/>
                <a:sym typeface="Roboto Condensed"/>
              </a:rPr>
              <a:t>Monitor Testlet Completion</a:t>
            </a:r>
          </a:p>
          <a:p>
            <a:pPr algn="l" marL="432382" indent="-216191" lvl="1">
              <a:lnSpc>
                <a:spcPts val="2002"/>
              </a:lnSpc>
              <a:buFont typeface="Arial"/>
              <a:buChar char="•"/>
            </a:pPr>
            <a:r>
              <a:rPr lang="en-US" sz="2002">
                <a:solidFill>
                  <a:srgbClr val="222222"/>
                </a:solidFill>
                <a:latin typeface="Roboto Condensed"/>
                <a:ea typeface="Roboto Condensed"/>
                <a:cs typeface="Roboto Condensed"/>
                <a:sym typeface="Roboto Condensed"/>
              </a:rPr>
              <a:t>Access &amp; Share Student Score Reports</a:t>
            </a:r>
          </a:p>
        </p:txBody>
      </p:sp>
      <p:sp>
        <p:nvSpPr>
          <p:cNvPr name="Freeform 24" id="24">
            <a:extLst>
              <a:ext uri="{C183D7F6-B498-43B3-948B-1728B52AA6E4}">
                <adec:decorative xmlns:adec="http://schemas.microsoft.com/office/drawing/2017/decorative" val="1"/>
              </a:ext>
            </a:extLst>
          </p:cNvPr>
          <p:cNvSpPr/>
          <p:nvPr/>
        </p:nvSpPr>
        <p:spPr>
          <a:xfrm flipH="false" flipV="false" rot="0">
            <a:off x="8947483" y="6501021"/>
            <a:ext cx="806117" cy="814179"/>
          </a:xfrm>
          <a:custGeom>
            <a:avLst/>
            <a:gdLst/>
            <a:ahLst/>
            <a:cxnLst/>
            <a:rect r="r" b="b" t="t" l="l"/>
            <a:pathLst>
              <a:path h="814179" w="806117">
                <a:moveTo>
                  <a:pt x="0" y="0"/>
                </a:moveTo>
                <a:lnTo>
                  <a:pt x="806117" y="0"/>
                </a:lnTo>
                <a:lnTo>
                  <a:pt x="806117" y="814179"/>
                </a:lnTo>
                <a:lnTo>
                  <a:pt x="0" y="814179"/>
                </a:lnTo>
                <a:lnTo>
                  <a:pt x="0" y="0"/>
                </a:lnTo>
                <a:close/>
              </a:path>
            </a:pathLst>
          </a:custGeom>
          <a:blipFill>
            <a:blip r:embed="rId7"/>
            <a:stretch>
              <a:fillRect l="0" t="0" r="0" b="0"/>
            </a:stretch>
          </a:blipFill>
        </p:spPr>
      </p:sp>
      <p:sp>
        <p:nvSpPr>
          <p:cNvPr name="TextBox 25" id="25"/>
          <p:cNvSpPr txBox="true"/>
          <p:nvPr/>
        </p:nvSpPr>
        <p:spPr>
          <a:xfrm rot="0">
            <a:off x="5867538" y="1886834"/>
            <a:ext cx="4537208" cy="958843"/>
          </a:xfrm>
          <a:prstGeom prst="rect">
            <a:avLst/>
          </a:prstGeom>
        </p:spPr>
        <p:txBody>
          <a:bodyPr anchor="t" rtlCol="false" tIns="0" lIns="0" bIns="0" rIns="0">
            <a:spAutoFit/>
          </a:bodyPr>
          <a:lstStyle/>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Verify Student Rosters &amp; PNPs</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Print Student Tickets &amp; DACs</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Prepare Students to Test</a:t>
            </a:r>
          </a:p>
        </p:txBody>
      </p:sp>
      <p:sp>
        <p:nvSpPr>
          <p:cNvPr name="TextBox 26" id="26"/>
          <p:cNvSpPr txBox="true"/>
          <p:nvPr/>
        </p:nvSpPr>
        <p:spPr>
          <a:xfrm rot="0">
            <a:off x="1885436" y="5761287"/>
            <a:ext cx="4604175" cy="1273158"/>
          </a:xfrm>
          <a:prstGeom prst="rect">
            <a:avLst/>
          </a:prstGeom>
        </p:spPr>
        <p:txBody>
          <a:bodyPr anchor="t" rtlCol="false" tIns="0" lIns="0" bIns="0" rIns="0">
            <a:spAutoFit/>
          </a:bodyPr>
          <a:lstStyle/>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Access &amp; Share Student Score Reports</a:t>
            </a:r>
          </a:p>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Reflect on the successes and challenges of administration</a:t>
            </a:r>
          </a:p>
          <a:p>
            <a:pPr algn="l">
              <a:lnSpc>
                <a:spcPts val="2503"/>
              </a:lnSpc>
            </a:pPr>
          </a:p>
        </p:txBody>
      </p:sp>
    </p:spTree>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5" id="15" descr="image of data extract in Kite"/>
          <p:cNvSpPr/>
          <p:nvPr/>
        </p:nvSpPr>
        <p:spPr>
          <a:xfrm flipH="false" flipV="false" rot="0">
            <a:off x="167300" y="4243529"/>
            <a:ext cx="9431164" cy="1862655"/>
          </a:xfrm>
          <a:custGeom>
            <a:avLst/>
            <a:gdLst/>
            <a:ahLst/>
            <a:cxnLst/>
            <a:rect r="r" b="b" t="t" l="l"/>
            <a:pathLst>
              <a:path h="1862655" w="9431164">
                <a:moveTo>
                  <a:pt x="0" y="0"/>
                </a:moveTo>
                <a:lnTo>
                  <a:pt x="9431163" y="0"/>
                </a:lnTo>
                <a:lnTo>
                  <a:pt x="9431163" y="1862654"/>
                </a:lnTo>
                <a:lnTo>
                  <a:pt x="0" y="1862654"/>
                </a:lnTo>
                <a:lnTo>
                  <a:pt x="0" y="0"/>
                </a:lnTo>
                <a:close/>
              </a:path>
            </a:pathLst>
          </a:custGeom>
          <a:blipFill>
            <a:blip r:embed="rId5"/>
            <a:stretch>
              <a:fillRect l="0" t="0" r="0" b="0"/>
            </a:stretch>
          </a:blipFill>
          <a:ln w="38100" cap="sq">
            <a:solidFill>
              <a:srgbClr val="000000"/>
            </a:solidFill>
            <a:prstDash val="solid"/>
            <a:miter/>
          </a:ln>
        </p:spPr>
      </p:sp>
      <p:sp>
        <p:nvSpPr>
          <p:cNvPr name="TextBox 16" id="16"/>
          <p:cNvSpPr txBox="true"/>
          <p:nvPr/>
        </p:nvSpPr>
        <p:spPr>
          <a:xfrm rot="0">
            <a:off x="215166" y="263138"/>
            <a:ext cx="6814337" cy="580391"/>
          </a:xfrm>
          <a:prstGeom prst="rect">
            <a:avLst/>
          </a:prstGeom>
        </p:spPr>
        <p:txBody>
          <a:bodyPr anchor="t" rtlCol="false" tIns="0" lIns="0" bIns="0" rIns="0">
            <a:spAutoFit/>
          </a:bodyPr>
          <a:lstStyle/>
          <a:p>
            <a:pPr algn="ctr">
              <a:lnSpc>
                <a:spcPts val="4759"/>
              </a:lnSpc>
            </a:pPr>
            <a:r>
              <a:rPr lang="en-US" sz="3399">
                <a:solidFill>
                  <a:srgbClr val="FFFFFF"/>
                </a:solidFill>
                <a:latin typeface="Glacial Indifference"/>
                <a:ea typeface="Glacial Indifference"/>
                <a:cs typeface="Glacial Indifference"/>
                <a:sym typeface="Glacial Indifference"/>
              </a:rPr>
              <a:t>PRINT STUDENT TICKETS AND DACS</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44</a:t>
            </a:r>
          </a:p>
        </p:txBody>
      </p:sp>
      <p:sp>
        <p:nvSpPr>
          <p:cNvPr name="TextBox 18" id="18"/>
          <p:cNvSpPr txBox="true"/>
          <p:nvPr/>
        </p:nvSpPr>
        <p:spPr>
          <a:xfrm rot="0">
            <a:off x="2548771" y="1105262"/>
            <a:ext cx="4656059" cy="563880"/>
          </a:xfrm>
          <a:prstGeom prst="rect">
            <a:avLst/>
          </a:prstGeom>
        </p:spPr>
        <p:txBody>
          <a:bodyPr anchor="t" rtlCol="false" tIns="0" lIns="0" bIns="0" rIns="0">
            <a:spAutoFit/>
          </a:bodyPr>
          <a:lstStyle/>
          <a:p>
            <a:pPr algn="ctr">
              <a:lnSpc>
                <a:spcPts val="4620"/>
              </a:lnSpc>
            </a:pPr>
            <a:r>
              <a:rPr lang="en-US" sz="3300" b="true">
                <a:solidFill>
                  <a:srgbClr val="000000"/>
                </a:solidFill>
                <a:latin typeface="Glacial Indifference Bold"/>
                <a:ea typeface="Glacial Indifference Bold"/>
                <a:cs typeface="Glacial Indifference Bold"/>
                <a:sym typeface="Glacial Indifference Bold"/>
              </a:rPr>
              <a:t>Printing Test Tickets</a:t>
            </a:r>
          </a:p>
        </p:txBody>
      </p:sp>
      <p:sp>
        <p:nvSpPr>
          <p:cNvPr name="TextBox 19" id="19"/>
          <p:cNvSpPr txBox="true"/>
          <p:nvPr/>
        </p:nvSpPr>
        <p:spPr>
          <a:xfrm rot="0">
            <a:off x="2511921" y="1640567"/>
            <a:ext cx="4729758" cy="264160"/>
          </a:xfrm>
          <a:prstGeom prst="rect">
            <a:avLst/>
          </a:prstGeom>
        </p:spPr>
        <p:txBody>
          <a:bodyPr anchor="t" rtlCol="false" tIns="0" lIns="0" bIns="0" rIns="0">
            <a:spAutoFit/>
          </a:bodyPr>
          <a:lstStyle/>
          <a:p>
            <a:pPr algn="ctr">
              <a:lnSpc>
                <a:spcPts val="2240"/>
              </a:lnSpc>
            </a:pPr>
            <a:r>
              <a:rPr lang="en-US" sz="1600">
                <a:solidFill>
                  <a:srgbClr val="000000"/>
                </a:solidFill>
                <a:latin typeface="Glacial Indifference"/>
                <a:ea typeface="Glacial Indifference"/>
                <a:cs typeface="Glacial Indifference"/>
                <a:sym typeface="Glacial Indifference"/>
              </a:rPr>
              <a:t>DATA EXTRACT METHOD</a:t>
            </a:r>
          </a:p>
        </p:txBody>
      </p:sp>
      <p:sp>
        <p:nvSpPr>
          <p:cNvPr name="TextBox 20" id="20"/>
          <p:cNvSpPr txBox="true"/>
          <p:nvPr/>
        </p:nvSpPr>
        <p:spPr>
          <a:xfrm rot="0">
            <a:off x="759994" y="1896090"/>
            <a:ext cx="5724681" cy="2133600"/>
          </a:xfrm>
          <a:prstGeom prst="rect">
            <a:avLst/>
          </a:prstGeom>
        </p:spPr>
        <p:txBody>
          <a:bodyPr anchor="t" rtlCol="false" tIns="0" lIns="0" bIns="0" rIns="0">
            <a:spAutoFit/>
          </a:bodyPr>
          <a:lstStyle/>
          <a:p>
            <a:pPr algn="l">
              <a:lnSpc>
                <a:spcPts val="2100"/>
              </a:lnSpc>
            </a:pPr>
            <a:r>
              <a:rPr lang="en-US" sz="1500">
                <a:solidFill>
                  <a:srgbClr val="000000"/>
                </a:solidFill>
                <a:latin typeface="Glacial Indifference"/>
                <a:ea typeface="Glacial Indifference"/>
                <a:cs typeface="Glacial Indifference"/>
                <a:sym typeface="Glacial Indifference"/>
              </a:rPr>
              <a:t>Navigate to:</a:t>
            </a:r>
          </a:p>
          <a:p>
            <a:pPr algn="l" marL="323850" indent="-161925" lvl="1">
              <a:lnSpc>
                <a:spcPts val="2100"/>
              </a:lnSpc>
              <a:buAutoNum type="arabicPeriod" startAt="1"/>
            </a:pPr>
            <a:r>
              <a:rPr lang="en-US" sz="1500">
                <a:solidFill>
                  <a:srgbClr val="000000"/>
                </a:solidFill>
                <a:latin typeface="Glacial Indifference"/>
                <a:ea typeface="Glacial Indifference"/>
                <a:cs typeface="Glacial Indifference"/>
                <a:sym typeface="Glacial Indifference"/>
              </a:rPr>
              <a:t>REPORTS &gt; DATA EXTRACTS</a:t>
            </a:r>
          </a:p>
          <a:p>
            <a:pPr algn="l" marL="323850" indent="-161925" lvl="1">
              <a:lnSpc>
                <a:spcPts val="2100"/>
              </a:lnSpc>
              <a:buAutoNum type="arabicPeriod" startAt="1"/>
            </a:pPr>
            <a:r>
              <a:rPr lang="en-US" sz="1500">
                <a:solidFill>
                  <a:srgbClr val="000000"/>
                </a:solidFill>
                <a:latin typeface="Glacial Indifference"/>
                <a:ea typeface="Glacial Indifference"/>
                <a:cs typeface="Glacial Indifference"/>
                <a:sym typeface="Glacial Indifference"/>
              </a:rPr>
              <a:t>Click on </a:t>
            </a:r>
            <a:r>
              <a:rPr lang="en-US" sz="1500" i="true">
                <a:solidFill>
                  <a:srgbClr val="000000"/>
                </a:solidFill>
                <a:latin typeface="Glacial Indifference Italics"/>
                <a:ea typeface="Glacial Indifference Italics"/>
                <a:cs typeface="Glacial Indifference Italics"/>
                <a:sym typeface="Glacial Indifference Italics"/>
              </a:rPr>
              <a:t>New File</a:t>
            </a:r>
            <a:r>
              <a:rPr lang="en-US" sz="1500">
                <a:solidFill>
                  <a:srgbClr val="000000"/>
                </a:solidFill>
                <a:latin typeface="Glacial Indifference"/>
                <a:ea typeface="Glacial Indifference"/>
                <a:cs typeface="Glacial Indifference"/>
                <a:sym typeface="Glacial Indifference"/>
              </a:rPr>
              <a:t> in  the </a:t>
            </a:r>
            <a:r>
              <a:rPr lang="en-US" sz="1500" i="true">
                <a:solidFill>
                  <a:srgbClr val="000000"/>
                </a:solidFill>
                <a:latin typeface="Glacial Indifference Italics"/>
                <a:ea typeface="Glacial Indifference Italics"/>
                <a:cs typeface="Glacial Indifference Italics"/>
                <a:sym typeface="Glacial Indifference Italics"/>
              </a:rPr>
              <a:t>Student Login Usernames/Passwords</a:t>
            </a:r>
            <a:r>
              <a:rPr lang="en-US" sz="1500">
                <a:solidFill>
                  <a:srgbClr val="000000"/>
                </a:solidFill>
                <a:latin typeface="Glacial Indifference"/>
                <a:ea typeface="Glacial Indifference"/>
                <a:cs typeface="Glacial Indifference"/>
                <a:sym typeface="Glacial Indifference"/>
              </a:rPr>
              <a:t> row.</a:t>
            </a:r>
          </a:p>
          <a:p>
            <a:pPr algn="l" marL="323850" indent="-161925" lvl="1">
              <a:lnSpc>
                <a:spcPts val="2100"/>
              </a:lnSpc>
              <a:buAutoNum type="arabicPeriod" startAt="1"/>
            </a:pPr>
            <a:r>
              <a:rPr lang="en-US" sz="1500">
                <a:solidFill>
                  <a:srgbClr val="000000"/>
                </a:solidFill>
                <a:latin typeface="Glacial Indifference"/>
                <a:ea typeface="Glacial Indifference"/>
                <a:cs typeface="Glacial Indifference"/>
                <a:sym typeface="Glacial Indifference"/>
              </a:rPr>
              <a:t>Fill out organization drop-downs in the </a:t>
            </a:r>
            <a:r>
              <a:rPr lang="en-US" sz="1500" i="true">
                <a:solidFill>
                  <a:srgbClr val="000000"/>
                </a:solidFill>
                <a:latin typeface="Glacial Indifference Italics"/>
                <a:ea typeface="Glacial Indifference Italics"/>
                <a:cs typeface="Glacial Indifference Italics"/>
                <a:sym typeface="Glacial Indifference Italics"/>
              </a:rPr>
              <a:t>Create Extract</a:t>
            </a:r>
            <a:r>
              <a:rPr lang="en-US" sz="1500">
                <a:solidFill>
                  <a:srgbClr val="000000"/>
                </a:solidFill>
                <a:latin typeface="Glacial Indifference"/>
                <a:ea typeface="Glacial Indifference"/>
                <a:cs typeface="Glacial Indifference"/>
                <a:sym typeface="Glacial Indifference"/>
              </a:rPr>
              <a:t> pop-up window then choose </a:t>
            </a:r>
            <a:r>
              <a:rPr lang="en-US" sz="1500" i="true">
                <a:solidFill>
                  <a:srgbClr val="000000"/>
                </a:solidFill>
                <a:latin typeface="Glacial Indifference Italics"/>
                <a:ea typeface="Glacial Indifference Italics"/>
                <a:cs typeface="Glacial Indifference Italics"/>
                <a:sym typeface="Glacial Indifference Italics"/>
              </a:rPr>
              <a:t>OK</a:t>
            </a:r>
            <a:r>
              <a:rPr lang="en-US" sz="1500">
                <a:solidFill>
                  <a:srgbClr val="000000"/>
                </a:solidFill>
                <a:latin typeface="Glacial Indifference"/>
                <a:ea typeface="Glacial Indifference"/>
                <a:cs typeface="Glacial Indifference"/>
                <a:sym typeface="Glacial Indifference"/>
              </a:rPr>
              <a:t>.</a:t>
            </a:r>
          </a:p>
          <a:p>
            <a:pPr algn="l" marL="323850" indent="-161925" lvl="1">
              <a:lnSpc>
                <a:spcPts val="2100"/>
              </a:lnSpc>
              <a:buAutoNum type="arabicPeriod" startAt="1"/>
            </a:pPr>
            <a:r>
              <a:rPr lang="en-US" sz="1500">
                <a:solidFill>
                  <a:srgbClr val="000000"/>
                </a:solidFill>
                <a:latin typeface="Glacial Indifference"/>
                <a:ea typeface="Glacial Indifference"/>
                <a:cs typeface="Glacial Indifference"/>
                <a:sym typeface="Glacial Indifference"/>
              </a:rPr>
              <a:t>Once the report is generated, click on the </a:t>
            </a:r>
            <a:r>
              <a:rPr lang="en-US" sz="1500" i="true">
                <a:solidFill>
                  <a:srgbClr val="000000"/>
                </a:solidFill>
                <a:latin typeface="Glacial Indifference Italics"/>
                <a:ea typeface="Glacial Indifference Italics"/>
                <a:cs typeface="Glacial Indifference Italics"/>
                <a:sym typeface="Glacial Indifference Italics"/>
              </a:rPr>
              <a:t>PDF icon</a:t>
            </a:r>
            <a:r>
              <a:rPr lang="en-US" sz="1500">
                <a:solidFill>
                  <a:srgbClr val="000000"/>
                </a:solidFill>
                <a:latin typeface="Glacial Indifference"/>
                <a:ea typeface="Glacial Indifference"/>
                <a:cs typeface="Glacial Indifference"/>
                <a:sym typeface="Glacial Indifference"/>
              </a:rPr>
              <a:t> to download to your device.</a:t>
            </a:r>
          </a:p>
        </p:txBody>
      </p:sp>
      <p:sp>
        <p:nvSpPr>
          <p:cNvPr name="Freeform 21" id="21" descr="image of data extract in Kite"/>
          <p:cNvSpPr/>
          <p:nvPr/>
        </p:nvSpPr>
        <p:spPr>
          <a:xfrm flipH="false" flipV="false" rot="0">
            <a:off x="6481940" y="1878692"/>
            <a:ext cx="3193397" cy="2597614"/>
          </a:xfrm>
          <a:custGeom>
            <a:avLst/>
            <a:gdLst/>
            <a:ahLst/>
            <a:cxnLst/>
            <a:rect r="r" b="b" t="t" l="l"/>
            <a:pathLst>
              <a:path h="2597614" w="3193397">
                <a:moveTo>
                  <a:pt x="0" y="0"/>
                </a:moveTo>
                <a:lnTo>
                  <a:pt x="3193396" y="0"/>
                </a:lnTo>
                <a:lnTo>
                  <a:pt x="3193396" y="2597614"/>
                </a:lnTo>
                <a:lnTo>
                  <a:pt x="0" y="2597614"/>
                </a:lnTo>
                <a:lnTo>
                  <a:pt x="0" y="0"/>
                </a:lnTo>
                <a:close/>
              </a:path>
            </a:pathLst>
          </a:custGeom>
          <a:blipFill>
            <a:blip r:embed="rId6"/>
            <a:stretch>
              <a:fillRect l="0" t="0" r="0" b="0"/>
            </a:stretch>
          </a:blipFill>
          <a:ln w="9525" cap="sq">
            <a:solidFill>
              <a:srgbClr val="000000"/>
            </a:solidFill>
            <a:prstDash val="solid"/>
            <a:miter/>
          </a:ln>
        </p:spPr>
      </p:sp>
    </p:spTree>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5" id="15" descr="image of Manage tests in Kite"/>
          <p:cNvSpPr/>
          <p:nvPr/>
        </p:nvSpPr>
        <p:spPr>
          <a:xfrm flipH="false" flipV="false" rot="0">
            <a:off x="558450" y="3352131"/>
            <a:ext cx="8057524" cy="3872327"/>
          </a:xfrm>
          <a:custGeom>
            <a:avLst/>
            <a:gdLst/>
            <a:ahLst/>
            <a:cxnLst/>
            <a:rect r="r" b="b" t="t" l="l"/>
            <a:pathLst>
              <a:path h="3872327" w="8057524">
                <a:moveTo>
                  <a:pt x="0" y="0"/>
                </a:moveTo>
                <a:lnTo>
                  <a:pt x="8057523" y="0"/>
                </a:lnTo>
                <a:lnTo>
                  <a:pt x="8057523" y="3872328"/>
                </a:lnTo>
                <a:lnTo>
                  <a:pt x="0" y="3872328"/>
                </a:lnTo>
                <a:lnTo>
                  <a:pt x="0" y="0"/>
                </a:lnTo>
                <a:close/>
              </a:path>
            </a:pathLst>
          </a:custGeom>
          <a:blipFill>
            <a:blip r:embed="rId5"/>
            <a:stretch>
              <a:fillRect l="0" t="0" r="0" b="0"/>
            </a:stretch>
          </a:blipFill>
          <a:ln w="9525" cap="sq">
            <a:solidFill>
              <a:srgbClr val="000000"/>
            </a:solidFill>
            <a:prstDash val="solid"/>
            <a:miter/>
          </a:ln>
        </p:spPr>
      </p:sp>
      <p:sp>
        <p:nvSpPr>
          <p:cNvPr name="Freeform 16" id="16">
            <a:extLst>
              <a:ext uri="{C183D7F6-B498-43B3-948B-1728B52AA6E4}">
                <adec:decorative xmlns:adec="http://schemas.microsoft.com/office/drawing/2017/decorative" val="1"/>
              </a:ext>
            </a:extLst>
          </p:cNvPr>
          <p:cNvSpPr/>
          <p:nvPr/>
        </p:nvSpPr>
        <p:spPr>
          <a:xfrm flipH="true" flipV="false" rot="0">
            <a:off x="6484675" y="1971006"/>
            <a:ext cx="3205186" cy="2389320"/>
          </a:xfrm>
          <a:custGeom>
            <a:avLst/>
            <a:gdLst/>
            <a:ahLst/>
            <a:cxnLst/>
            <a:rect r="r" b="b" t="t" l="l"/>
            <a:pathLst>
              <a:path h="2389320" w="3205186">
                <a:moveTo>
                  <a:pt x="3205186" y="0"/>
                </a:moveTo>
                <a:lnTo>
                  <a:pt x="0" y="0"/>
                </a:lnTo>
                <a:lnTo>
                  <a:pt x="0" y="2389321"/>
                </a:lnTo>
                <a:lnTo>
                  <a:pt x="3205186" y="2389321"/>
                </a:lnTo>
                <a:lnTo>
                  <a:pt x="3205186"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7" id="17"/>
          <p:cNvSpPr txBox="true"/>
          <p:nvPr/>
        </p:nvSpPr>
        <p:spPr>
          <a:xfrm rot="0">
            <a:off x="215166" y="263138"/>
            <a:ext cx="6814337" cy="580391"/>
          </a:xfrm>
          <a:prstGeom prst="rect">
            <a:avLst/>
          </a:prstGeom>
        </p:spPr>
        <p:txBody>
          <a:bodyPr anchor="t" rtlCol="false" tIns="0" lIns="0" bIns="0" rIns="0">
            <a:spAutoFit/>
          </a:bodyPr>
          <a:lstStyle/>
          <a:p>
            <a:pPr algn="ctr">
              <a:lnSpc>
                <a:spcPts val="4759"/>
              </a:lnSpc>
            </a:pPr>
            <a:r>
              <a:rPr lang="en-US" sz="3399">
                <a:solidFill>
                  <a:srgbClr val="FFFFFF"/>
                </a:solidFill>
                <a:latin typeface="Glacial Indifference"/>
                <a:ea typeface="Glacial Indifference"/>
                <a:cs typeface="Glacial Indifference"/>
                <a:sym typeface="Glacial Indifference"/>
              </a:rPr>
              <a:t>PRINT STUDENT TICKETS AND DACS</a:t>
            </a:r>
          </a:p>
        </p:txBody>
      </p:sp>
      <p:sp>
        <p:nvSpPr>
          <p:cNvPr name="TextBox 18" id="18"/>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45</a:t>
            </a:r>
          </a:p>
        </p:txBody>
      </p:sp>
      <p:sp>
        <p:nvSpPr>
          <p:cNvPr name="TextBox 19" id="19"/>
          <p:cNvSpPr txBox="true"/>
          <p:nvPr/>
        </p:nvSpPr>
        <p:spPr>
          <a:xfrm rot="0">
            <a:off x="759994" y="2199606"/>
            <a:ext cx="5724681" cy="1152525"/>
          </a:xfrm>
          <a:prstGeom prst="rect">
            <a:avLst/>
          </a:prstGeom>
        </p:spPr>
        <p:txBody>
          <a:bodyPr anchor="t" rtlCol="false" tIns="0" lIns="0" bIns="0" rIns="0">
            <a:spAutoFit/>
          </a:bodyPr>
          <a:lstStyle/>
          <a:p>
            <a:pPr algn="l">
              <a:lnSpc>
                <a:spcPts val="1800"/>
              </a:lnSpc>
            </a:pPr>
            <a:r>
              <a:rPr lang="en-US" sz="1500">
                <a:solidFill>
                  <a:srgbClr val="000000"/>
                </a:solidFill>
                <a:latin typeface="Glacial Indifference"/>
                <a:ea typeface="Glacial Indifference"/>
                <a:cs typeface="Glacial Indifference"/>
                <a:sym typeface="Glacial Indifference"/>
              </a:rPr>
              <a:t>Navigate to:</a:t>
            </a:r>
          </a:p>
          <a:p>
            <a:pPr algn="l" marL="323850" indent="-161925" lvl="1">
              <a:lnSpc>
                <a:spcPts val="1800"/>
              </a:lnSpc>
              <a:buAutoNum type="arabicPeriod" startAt="1"/>
            </a:pPr>
            <a:r>
              <a:rPr lang="en-US" sz="1500">
                <a:solidFill>
                  <a:srgbClr val="000000"/>
                </a:solidFill>
                <a:latin typeface="Glacial Indifference"/>
                <a:ea typeface="Glacial Indifference"/>
                <a:cs typeface="Glacial Indifference"/>
                <a:sym typeface="Glacial Indifference"/>
              </a:rPr>
              <a:t>INTERIM &gt; MY TESTS</a:t>
            </a:r>
          </a:p>
          <a:p>
            <a:pPr algn="l" marL="323850" indent="-161925" lvl="1">
              <a:lnSpc>
                <a:spcPts val="1800"/>
              </a:lnSpc>
              <a:buAutoNum type="arabicPeriod" startAt="1"/>
            </a:pPr>
            <a:r>
              <a:rPr lang="en-US" sz="1500">
                <a:solidFill>
                  <a:srgbClr val="000000"/>
                </a:solidFill>
                <a:latin typeface="Glacial Indifference"/>
                <a:ea typeface="Glacial Indifference"/>
                <a:cs typeface="Glacial Indifference"/>
                <a:sym typeface="Glacial Indifference"/>
              </a:rPr>
              <a:t>Fill out the organization drop-downs.</a:t>
            </a:r>
          </a:p>
          <a:p>
            <a:pPr algn="l" marL="323850" indent="-161925" lvl="1">
              <a:lnSpc>
                <a:spcPts val="1800"/>
              </a:lnSpc>
              <a:buAutoNum type="arabicPeriod" startAt="1"/>
            </a:pPr>
            <a:r>
              <a:rPr lang="en-US" sz="1500">
                <a:solidFill>
                  <a:srgbClr val="000000"/>
                </a:solidFill>
                <a:latin typeface="Glacial Indifference"/>
                <a:ea typeface="Glacial Indifference"/>
                <a:cs typeface="Glacial Indifference"/>
                <a:sym typeface="Glacial Indifference"/>
              </a:rPr>
              <a:t>Select the testlet for which you want to print student test tickets.</a:t>
            </a:r>
          </a:p>
          <a:p>
            <a:pPr algn="l" marL="323850" indent="-161925" lvl="1">
              <a:lnSpc>
                <a:spcPts val="1800"/>
              </a:lnSpc>
              <a:buAutoNum type="arabicPeriod" startAt="1"/>
            </a:pPr>
            <a:r>
              <a:rPr lang="en-US" sz="1500">
                <a:solidFill>
                  <a:srgbClr val="000000"/>
                </a:solidFill>
                <a:latin typeface="Glacial Indifference"/>
                <a:ea typeface="Glacial Indifference"/>
                <a:cs typeface="Glacial Indifference"/>
                <a:sym typeface="Glacial Indifference"/>
              </a:rPr>
              <a:t>Click on </a:t>
            </a:r>
            <a:r>
              <a:rPr lang="en-US" sz="1500" i="true">
                <a:solidFill>
                  <a:srgbClr val="000000"/>
                </a:solidFill>
                <a:latin typeface="Glacial Indifference Italics"/>
                <a:ea typeface="Glacial Indifference Italics"/>
                <a:cs typeface="Glacial Indifference Italics"/>
                <a:sym typeface="Glacial Indifference Italics"/>
              </a:rPr>
              <a:t>Tickets</a:t>
            </a:r>
            <a:r>
              <a:rPr lang="en-US" sz="1500">
                <a:solidFill>
                  <a:srgbClr val="000000"/>
                </a:solidFill>
                <a:latin typeface="Glacial Indifference"/>
                <a:ea typeface="Glacial Indifference"/>
                <a:cs typeface="Glacial Indifference"/>
                <a:sym typeface="Glacial Indifference"/>
              </a:rPr>
              <a:t> button.</a:t>
            </a:r>
          </a:p>
        </p:txBody>
      </p:sp>
      <p:grpSp>
        <p:nvGrpSpPr>
          <p:cNvPr name="Group 20" id="20"/>
          <p:cNvGrpSpPr/>
          <p:nvPr/>
        </p:nvGrpSpPr>
        <p:grpSpPr>
          <a:xfrm rot="0">
            <a:off x="2511921" y="964182"/>
            <a:ext cx="4729758" cy="730539"/>
            <a:chOff x="0" y="0"/>
            <a:chExt cx="6306343" cy="974052"/>
          </a:xfrm>
        </p:grpSpPr>
        <p:sp>
          <p:nvSpPr>
            <p:cNvPr name="TextBox 21" id="21"/>
            <p:cNvSpPr txBox="true"/>
            <p:nvPr/>
          </p:nvSpPr>
          <p:spPr>
            <a:xfrm rot="0">
              <a:off x="49132" y="-66675"/>
              <a:ext cx="6208078" cy="729615"/>
            </a:xfrm>
            <a:prstGeom prst="rect">
              <a:avLst/>
            </a:prstGeom>
          </p:spPr>
          <p:txBody>
            <a:bodyPr anchor="t" rtlCol="false" tIns="0" lIns="0" bIns="0" rIns="0">
              <a:spAutoFit/>
            </a:bodyPr>
            <a:lstStyle/>
            <a:p>
              <a:pPr algn="ctr">
                <a:lnSpc>
                  <a:spcPts val="4620"/>
                </a:lnSpc>
              </a:pPr>
              <a:r>
                <a:rPr lang="en-US" sz="3300" b="true">
                  <a:solidFill>
                    <a:srgbClr val="000000"/>
                  </a:solidFill>
                  <a:latin typeface="Glacial Indifference Bold"/>
                  <a:ea typeface="Glacial Indifference Bold"/>
                  <a:cs typeface="Glacial Indifference Bold"/>
                  <a:sym typeface="Glacial Indifference Bold"/>
                </a:rPr>
                <a:t>Printing Test Tickets</a:t>
              </a:r>
            </a:p>
          </p:txBody>
        </p:sp>
        <p:sp>
          <p:nvSpPr>
            <p:cNvPr name="TextBox 22" id="22"/>
            <p:cNvSpPr txBox="true"/>
            <p:nvPr/>
          </p:nvSpPr>
          <p:spPr>
            <a:xfrm rot="0">
              <a:off x="0" y="631364"/>
              <a:ext cx="6306343" cy="342688"/>
            </a:xfrm>
            <a:prstGeom prst="rect">
              <a:avLst/>
            </a:prstGeom>
          </p:spPr>
          <p:txBody>
            <a:bodyPr anchor="t" rtlCol="false" tIns="0" lIns="0" bIns="0" rIns="0">
              <a:spAutoFit/>
            </a:bodyPr>
            <a:lstStyle/>
            <a:p>
              <a:pPr algn="ctr">
                <a:lnSpc>
                  <a:spcPts val="2240"/>
                </a:lnSpc>
              </a:pPr>
              <a:r>
                <a:rPr lang="en-US" sz="1600">
                  <a:solidFill>
                    <a:srgbClr val="000000"/>
                  </a:solidFill>
                  <a:latin typeface="Glacial Indifference"/>
                  <a:ea typeface="Glacial Indifference"/>
                  <a:cs typeface="Glacial Indifference"/>
                  <a:sym typeface="Glacial Indifference"/>
                </a:rPr>
                <a:t>TEST MONITOR SCREEN METHOD</a:t>
              </a:r>
            </a:p>
          </p:txBody>
        </p:sp>
      </p:grpSp>
      <p:sp>
        <p:nvSpPr>
          <p:cNvPr name="TextBox 23" id="23"/>
          <p:cNvSpPr txBox="true"/>
          <p:nvPr/>
        </p:nvSpPr>
        <p:spPr>
          <a:xfrm rot="0">
            <a:off x="1654237" y="1704306"/>
            <a:ext cx="6445126" cy="504825"/>
          </a:xfrm>
          <a:prstGeom prst="rect">
            <a:avLst/>
          </a:prstGeom>
        </p:spPr>
        <p:txBody>
          <a:bodyPr anchor="t" rtlCol="false" tIns="0" lIns="0" bIns="0" rIns="0">
            <a:spAutoFit/>
          </a:bodyPr>
          <a:lstStyle/>
          <a:p>
            <a:pPr algn="ctr">
              <a:lnSpc>
                <a:spcPts val="2099"/>
              </a:lnSpc>
              <a:spcBef>
                <a:spcPct val="0"/>
              </a:spcBef>
            </a:pPr>
            <a:r>
              <a:rPr lang="en-US" sz="1499" i="true">
                <a:solidFill>
                  <a:srgbClr val="000000"/>
                </a:solidFill>
                <a:latin typeface="Glacial Indifference Italics"/>
                <a:ea typeface="Glacial Indifference Italics"/>
                <a:cs typeface="Glacial Indifference Italics"/>
                <a:sym typeface="Glacial Indifference Italics"/>
              </a:rPr>
              <a:t>Not available until in an open testing window, and tickets become unavailable after the student has completed that specific testlet.</a:t>
            </a:r>
          </a:p>
        </p:txBody>
      </p:sp>
      <p:sp>
        <p:nvSpPr>
          <p:cNvPr name="TextBox 24" id="24"/>
          <p:cNvSpPr txBox="true"/>
          <p:nvPr/>
        </p:nvSpPr>
        <p:spPr>
          <a:xfrm rot="0">
            <a:off x="6784217" y="2637274"/>
            <a:ext cx="2606101" cy="790371"/>
          </a:xfrm>
          <a:prstGeom prst="rect">
            <a:avLst/>
          </a:prstGeom>
        </p:spPr>
        <p:txBody>
          <a:bodyPr anchor="t" rtlCol="false" tIns="0" lIns="0" bIns="0" rIns="0">
            <a:spAutoFit/>
          </a:bodyPr>
          <a:lstStyle/>
          <a:p>
            <a:pPr algn="ctr">
              <a:lnSpc>
                <a:spcPts val="2074"/>
              </a:lnSpc>
            </a:pPr>
            <a:r>
              <a:rPr lang="en-US" sz="1728">
                <a:solidFill>
                  <a:srgbClr val="000000"/>
                </a:solidFill>
                <a:latin typeface="Glacial Indifference"/>
                <a:ea typeface="Glacial Indifference"/>
                <a:cs typeface="Glacial Indifference"/>
                <a:sym typeface="Glacial Indifference"/>
              </a:rPr>
              <a:t>Student login credentials remain the same throughout the school year.</a:t>
            </a:r>
          </a:p>
        </p:txBody>
      </p:sp>
    </p:spTree>
  </p:cSld>
  <p:clrMapOvr>
    <a:masterClrMapping/>
  </p:clrMapOvr>
</p:sld>
</file>

<file path=ppt/slides/slide4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215166" y="263138"/>
            <a:ext cx="6814337" cy="580391"/>
          </a:xfrm>
          <a:prstGeom prst="rect">
            <a:avLst/>
          </a:prstGeom>
        </p:spPr>
        <p:txBody>
          <a:bodyPr anchor="t" rtlCol="false" tIns="0" lIns="0" bIns="0" rIns="0">
            <a:spAutoFit/>
          </a:bodyPr>
          <a:lstStyle/>
          <a:p>
            <a:pPr algn="ctr">
              <a:lnSpc>
                <a:spcPts val="4759"/>
              </a:lnSpc>
            </a:pPr>
            <a:r>
              <a:rPr lang="en-US" sz="3399">
                <a:solidFill>
                  <a:srgbClr val="FFFFFF"/>
                </a:solidFill>
                <a:latin typeface="Glacial Indifference"/>
                <a:ea typeface="Glacial Indifference"/>
                <a:cs typeface="Glacial Indifference"/>
                <a:sym typeface="Glacial Indifference"/>
              </a:rPr>
              <a:t>PRINT STUDENT TICKETS AND DACS</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46</a:t>
            </a:r>
          </a:p>
        </p:txBody>
      </p:sp>
      <p:sp>
        <p:nvSpPr>
          <p:cNvPr name="TextBox 17" id="17"/>
          <p:cNvSpPr txBox="true"/>
          <p:nvPr/>
        </p:nvSpPr>
        <p:spPr>
          <a:xfrm rot="0">
            <a:off x="2655783" y="1017500"/>
            <a:ext cx="4656059" cy="563880"/>
          </a:xfrm>
          <a:prstGeom prst="rect">
            <a:avLst/>
          </a:prstGeom>
        </p:spPr>
        <p:txBody>
          <a:bodyPr anchor="t" rtlCol="false" tIns="0" lIns="0" bIns="0" rIns="0">
            <a:spAutoFit/>
          </a:bodyPr>
          <a:lstStyle/>
          <a:p>
            <a:pPr algn="ctr">
              <a:lnSpc>
                <a:spcPts val="4620"/>
              </a:lnSpc>
            </a:pPr>
            <a:r>
              <a:rPr lang="en-US" sz="3300" b="true">
                <a:solidFill>
                  <a:srgbClr val="000000"/>
                </a:solidFill>
                <a:latin typeface="Glacial Indifference Bold"/>
                <a:ea typeface="Glacial Indifference Bold"/>
                <a:cs typeface="Glacial Indifference Bold"/>
                <a:sym typeface="Glacial Indifference Bold"/>
              </a:rPr>
              <a:t>Daily Access Codes</a:t>
            </a:r>
          </a:p>
        </p:txBody>
      </p:sp>
      <p:sp>
        <p:nvSpPr>
          <p:cNvPr name="Freeform 18" id="18" descr="image of DACs in Kite"/>
          <p:cNvSpPr/>
          <p:nvPr/>
        </p:nvSpPr>
        <p:spPr>
          <a:xfrm flipH="false" flipV="false" rot="0">
            <a:off x="731520" y="1877240"/>
            <a:ext cx="5262428" cy="2688259"/>
          </a:xfrm>
          <a:custGeom>
            <a:avLst/>
            <a:gdLst/>
            <a:ahLst/>
            <a:cxnLst/>
            <a:rect r="r" b="b" t="t" l="l"/>
            <a:pathLst>
              <a:path h="2688259" w="5262428">
                <a:moveTo>
                  <a:pt x="0" y="0"/>
                </a:moveTo>
                <a:lnTo>
                  <a:pt x="5262428" y="0"/>
                </a:lnTo>
                <a:lnTo>
                  <a:pt x="5262428" y="2688259"/>
                </a:lnTo>
                <a:lnTo>
                  <a:pt x="0" y="2688259"/>
                </a:lnTo>
                <a:lnTo>
                  <a:pt x="0" y="0"/>
                </a:lnTo>
                <a:close/>
              </a:path>
            </a:pathLst>
          </a:custGeom>
          <a:blipFill>
            <a:blip r:embed="rId5"/>
            <a:stretch>
              <a:fillRect l="0" t="0" r="0" b="0"/>
            </a:stretch>
          </a:blipFill>
          <a:ln w="9525" cap="sq">
            <a:solidFill>
              <a:srgbClr val="000000"/>
            </a:solidFill>
            <a:prstDash val="solid"/>
            <a:miter/>
          </a:ln>
        </p:spPr>
      </p:sp>
      <p:sp>
        <p:nvSpPr>
          <p:cNvPr name="Freeform 19" id="19" descr="image of DACs in Kite"/>
          <p:cNvSpPr/>
          <p:nvPr/>
        </p:nvSpPr>
        <p:spPr>
          <a:xfrm flipH="false" flipV="false" rot="0">
            <a:off x="3189355" y="4216033"/>
            <a:ext cx="6564245" cy="3036522"/>
          </a:xfrm>
          <a:custGeom>
            <a:avLst/>
            <a:gdLst/>
            <a:ahLst/>
            <a:cxnLst/>
            <a:rect r="r" b="b" t="t" l="l"/>
            <a:pathLst>
              <a:path h="3036522" w="6564245">
                <a:moveTo>
                  <a:pt x="0" y="0"/>
                </a:moveTo>
                <a:lnTo>
                  <a:pt x="6564245" y="0"/>
                </a:lnTo>
                <a:lnTo>
                  <a:pt x="6564245" y="3036521"/>
                </a:lnTo>
                <a:lnTo>
                  <a:pt x="0" y="3036521"/>
                </a:lnTo>
                <a:lnTo>
                  <a:pt x="0" y="0"/>
                </a:lnTo>
                <a:close/>
              </a:path>
            </a:pathLst>
          </a:custGeom>
          <a:blipFill>
            <a:blip r:embed="rId6"/>
            <a:stretch>
              <a:fillRect l="0" t="0" r="0" b="0"/>
            </a:stretch>
          </a:blipFill>
        </p:spPr>
      </p:sp>
      <p:sp>
        <p:nvSpPr>
          <p:cNvPr name="TextBox 20" id="20"/>
          <p:cNvSpPr txBox="true"/>
          <p:nvPr/>
        </p:nvSpPr>
        <p:spPr>
          <a:xfrm rot="0">
            <a:off x="6073959" y="1533755"/>
            <a:ext cx="3502534" cy="2562225"/>
          </a:xfrm>
          <a:prstGeom prst="rect">
            <a:avLst/>
          </a:prstGeom>
        </p:spPr>
        <p:txBody>
          <a:bodyPr anchor="t" rtlCol="false" tIns="0" lIns="0" bIns="0" rIns="0">
            <a:spAutoFit/>
          </a:bodyPr>
          <a:lstStyle/>
          <a:p>
            <a:pPr algn="l">
              <a:lnSpc>
                <a:spcPts val="2250"/>
              </a:lnSpc>
            </a:pPr>
            <a:r>
              <a:rPr lang="en-US" sz="1500">
                <a:solidFill>
                  <a:srgbClr val="000000"/>
                </a:solidFill>
                <a:latin typeface="Glacial Indifference"/>
                <a:ea typeface="Glacial Indifference"/>
                <a:cs typeface="Glacial Indifference"/>
                <a:sym typeface="Glacial Indifference"/>
              </a:rPr>
              <a:t>Navigate to:</a:t>
            </a:r>
          </a:p>
          <a:p>
            <a:pPr algn="l" marL="323850" indent="-161925" lvl="1">
              <a:lnSpc>
                <a:spcPts val="2250"/>
              </a:lnSpc>
              <a:buAutoNum type="arabicPeriod" startAt="1"/>
            </a:pPr>
            <a:r>
              <a:rPr lang="en-US" sz="1500">
                <a:solidFill>
                  <a:srgbClr val="000000"/>
                </a:solidFill>
                <a:latin typeface="Glacial Indifference"/>
                <a:ea typeface="Glacial Indifference"/>
                <a:cs typeface="Glacial Indifference"/>
                <a:sym typeface="Glacial Indifference"/>
              </a:rPr>
              <a:t>MANAGE TESTS &gt; DAILY ACCESS CODES</a:t>
            </a:r>
          </a:p>
          <a:p>
            <a:pPr algn="l" marL="323850" indent="-161925" lvl="1">
              <a:lnSpc>
                <a:spcPts val="2250"/>
              </a:lnSpc>
              <a:buAutoNum type="arabicPeriod" startAt="1"/>
            </a:pPr>
            <a:r>
              <a:rPr lang="en-US" sz="1500">
                <a:solidFill>
                  <a:srgbClr val="000000"/>
                </a:solidFill>
                <a:latin typeface="Glacial Indifference"/>
                <a:ea typeface="Glacial Indifference"/>
                <a:cs typeface="Glacial Indifference"/>
                <a:sym typeface="Glacial Indifference"/>
              </a:rPr>
              <a:t>Select the </a:t>
            </a:r>
            <a:r>
              <a:rPr lang="en-US" sz="1500" i="true">
                <a:solidFill>
                  <a:srgbClr val="000000"/>
                </a:solidFill>
                <a:latin typeface="Glacial Indifference Italics"/>
                <a:ea typeface="Glacial Indifference Italics"/>
                <a:cs typeface="Glacial Indifference Italics"/>
                <a:sym typeface="Glacial Indifference Italics"/>
              </a:rPr>
              <a:t>Test Day</a:t>
            </a:r>
          </a:p>
          <a:p>
            <a:pPr algn="l" marL="323850" indent="-161925" lvl="1">
              <a:lnSpc>
                <a:spcPts val="2250"/>
              </a:lnSpc>
              <a:buAutoNum type="arabicPeriod" startAt="1"/>
            </a:pPr>
            <a:r>
              <a:rPr lang="en-US" sz="1500">
                <a:solidFill>
                  <a:srgbClr val="000000"/>
                </a:solidFill>
                <a:latin typeface="Glacial Indifference"/>
                <a:ea typeface="Glacial Indifference"/>
                <a:cs typeface="Glacial Indifference"/>
                <a:sym typeface="Glacial Indifference"/>
              </a:rPr>
              <a:t>In the Daily Access Codes column, select either the PDF or CSV icon to open the file. </a:t>
            </a:r>
          </a:p>
          <a:p>
            <a:pPr algn="l" marL="323850" indent="-161925" lvl="1">
              <a:lnSpc>
                <a:spcPts val="2250"/>
              </a:lnSpc>
              <a:buAutoNum type="arabicPeriod" startAt="1"/>
            </a:pPr>
            <a:r>
              <a:rPr lang="en-US" sz="1500">
                <a:solidFill>
                  <a:srgbClr val="000000"/>
                </a:solidFill>
                <a:latin typeface="Glacial Indifference"/>
                <a:ea typeface="Glacial Indifference"/>
                <a:cs typeface="Glacial Indifference"/>
                <a:sym typeface="Glacial Indifference"/>
              </a:rPr>
              <a:t>Select Done once you have finished viewing the Daily Access Codes grid.</a:t>
            </a:r>
          </a:p>
        </p:txBody>
      </p:sp>
    </p:spTree>
  </p:cSld>
  <p:clrMapOvr>
    <a:masterClrMapping/>
  </p:clrMapOvr>
</p:sld>
</file>

<file path=ppt/slides/slide4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47</a:t>
            </a:r>
          </a:p>
        </p:txBody>
      </p:sp>
      <p:sp>
        <p:nvSpPr>
          <p:cNvPr name="TextBox 13" id="13"/>
          <p:cNvSpPr txBox="true"/>
          <p:nvPr/>
        </p:nvSpPr>
        <p:spPr>
          <a:xfrm rot="0">
            <a:off x="658372" y="1347984"/>
            <a:ext cx="8363708" cy="1624330"/>
          </a:xfrm>
          <a:prstGeom prst="rect">
            <a:avLst/>
          </a:prstGeom>
        </p:spPr>
        <p:txBody>
          <a:bodyPr anchor="t" rtlCol="false" tIns="0" lIns="0" bIns="0" rIns="0">
            <a:spAutoFit/>
          </a:bodyPr>
          <a:lstStyle/>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5" tooltip="https://files.kiteaai.org/documentation/testlets/MT/Testlet_Kite_Educator_Portal_Manual_MAST.pdf"/>
              </a:rPr>
              <a:t>Kite Educator Portal Manual</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6" tooltip="https://opi.mt.gov/LinkClick.aspx?fileticket=ugz5v3Zi0Mw%3d&amp;portalid=182"/>
              </a:rPr>
              <a:t>MAST Test Administration Manual</a:t>
            </a:r>
          </a:p>
          <a:p>
            <a:pPr algn="ctr">
              <a:lnSpc>
                <a:spcPts val="3200"/>
              </a:lnSpc>
            </a:pPr>
          </a:p>
        </p:txBody>
      </p:sp>
      <p:sp>
        <p:nvSpPr>
          <p:cNvPr name="TextBox 14" id="14"/>
          <p:cNvSpPr txBox="true"/>
          <p:nvPr/>
        </p:nvSpPr>
        <p:spPr>
          <a:xfrm rot="0">
            <a:off x="2235138" y="6485299"/>
            <a:ext cx="5210175" cy="591686"/>
          </a:xfrm>
          <a:prstGeom prst="rect">
            <a:avLst/>
          </a:prstGeom>
        </p:spPr>
        <p:txBody>
          <a:bodyPr anchor="t" rtlCol="false" tIns="0" lIns="0" bIns="0" rIns="0">
            <a:spAutoFit/>
          </a:bodyPr>
          <a:lstStyle/>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All MAST-related resources can be found </a:t>
            </a:r>
          </a:p>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on the </a:t>
            </a:r>
            <a:r>
              <a:rPr lang="en-US" sz="2294" i="true" u="sng">
                <a:solidFill>
                  <a:srgbClr val="000000"/>
                </a:solidFill>
                <a:latin typeface="Glacial Indifference Italics"/>
                <a:ea typeface="Glacial Indifference Italics"/>
                <a:cs typeface="Glacial Indifference Italics"/>
                <a:sym typeface="Glacial Indifference Italics"/>
                <a:hlinkClick r:id="rId7" tooltip="https://newmeridiancorp.org/montana-aligned-to-standards-through-year-program-portal/"/>
              </a:rPr>
              <a:t>MAST Portal</a:t>
            </a:r>
          </a:p>
        </p:txBody>
      </p:sp>
      <p:grpSp>
        <p:nvGrpSpPr>
          <p:cNvPr name="Group 15" id="15"/>
          <p:cNvGrpSpPr/>
          <p:nvPr/>
        </p:nvGrpSpPr>
        <p:grpSpPr>
          <a:xfrm rot="0">
            <a:off x="167300" y="242239"/>
            <a:ext cx="6814337" cy="721883"/>
            <a:chOff x="0" y="0"/>
            <a:chExt cx="2523829" cy="267364"/>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7" id="17"/>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sp>
        <p:nvSpPr>
          <p:cNvPr name="TextBox 18" id="18"/>
          <p:cNvSpPr txBox="true"/>
          <p:nvPr/>
        </p:nvSpPr>
        <p:spPr>
          <a:xfrm rot="0">
            <a:off x="167300" y="358706"/>
            <a:ext cx="6814337" cy="431800"/>
          </a:xfrm>
          <a:prstGeom prst="rect">
            <a:avLst/>
          </a:prstGeom>
        </p:spPr>
        <p:txBody>
          <a:bodyPr anchor="t" rtlCol="false" tIns="0" lIns="0" bIns="0" rIns="0">
            <a:spAutoFit/>
          </a:bodyPr>
          <a:lstStyle/>
          <a:p>
            <a:pPr algn="ctr">
              <a:lnSpc>
                <a:spcPts val="3500"/>
              </a:lnSpc>
            </a:pPr>
            <a:r>
              <a:rPr lang="en-US" sz="2500">
                <a:solidFill>
                  <a:srgbClr val="FFFFFF"/>
                </a:solidFill>
                <a:latin typeface="Glacial Indifference"/>
                <a:ea typeface="Glacial Indifference"/>
                <a:cs typeface="Glacial Indifference"/>
                <a:sym typeface="Glacial Indifference"/>
              </a:rPr>
              <a:t>PRINT STUDENT TICKETS AND DACS RESOURCES</a:t>
            </a:r>
          </a:p>
        </p:txBody>
      </p:sp>
    </p:spTree>
  </p:cSld>
  <p:clrMapOvr>
    <a:masterClrMapping/>
  </p:clrMapOvr>
</p:sld>
</file>

<file path=ppt/slides/slide4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TextBox 14" id="14"/>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TESTING TASKS</a:t>
            </a:r>
          </a:p>
        </p:txBody>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48</a:t>
            </a:r>
          </a:p>
        </p:txBody>
      </p:sp>
      <p:sp>
        <p:nvSpPr>
          <p:cNvPr name="TextBox 16" id="16"/>
          <p:cNvSpPr txBox="true"/>
          <p:nvPr/>
        </p:nvSpPr>
        <p:spPr>
          <a:xfrm rot="0">
            <a:off x="1386775" y="863787"/>
            <a:ext cx="7374491" cy="614937"/>
          </a:xfrm>
          <a:prstGeom prst="rect">
            <a:avLst/>
          </a:prstGeom>
        </p:spPr>
        <p:txBody>
          <a:bodyPr anchor="t" rtlCol="false" tIns="0" lIns="0" bIns="0" rIns="0">
            <a:spAutoFit/>
          </a:bodyPr>
          <a:lstStyle/>
          <a:p>
            <a:pPr algn="ctr">
              <a:lnSpc>
                <a:spcPts val="5372"/>
              </a:lnSpc>
            </a:pPr>
            <a:r>
              <a:rPr lang="en-US" sz="2699">
                <a:solidFill>
                  <a:srgbClr val="222222"/>
                </a:solidFill>
                <a:latin typeface="Roboto Condensed"/>
                <a:ea typeface="Roboto Condensed"/>
                <a:cs typeface="Roboto Condensed"/>
                <a:sym typeface="Roboto Condensed"/>
              </a:rPr>
              <a:t>The WHY: Successful administration of the MAST.</a:t>
            </a:r>
          </a:p>
        </p:txBody>
      </p:sp>
      <p:sp>
        <p:nvSpPr>
          <p:cNvPr name="Freeform 17" id="17">
            <a:extLst>
              <a:ext uri="{C183D7F6-B498-43B3-948B-1728B52AA6E4}">
                <adec:decorative xmlns:adec="http://schemas.microsoft.com/office/drawing/2017/decorative" val="1"/>
              </a:ext>
            </a:extLst>
          </p:cNvPr>
          <p:cNvSpPr/>
          <p:nvPr/>
        </p:nvSpPr>
        <p:spPr>
          <a:xfrm flipH="false" flipV="false" rot="0">
            <a:off x="164341" y="1678749"/>
            <a:ext cx="9553748" cy="5506155"/>
          </a:xfrm>
          <a:custGeom>
            <a:avLst/>
            <a:gdLst/>
            <a:ahLst/>
            <a:cxnLst/>
            <a:rect r="r" b="b" t="t" l="l"/>
            <a:pathLst>
              <a:path h="5506155" w="9553748">
                <a:moveTo>
                  <a:pt x="0" y="0"/>
                </a:moveTo>
                <a:lnTo>
                  <a:pt x="9553748" y="0"/>
                </a:lnTo>
                <a:lnTo>
                  <a:pt x="9553748" y="5506155"/>
                </a:lnTo>
                <a:lnTo>
                  <a:pt x="0" y="5506155"/>
                </a:lnTo>
                <a:lnTo>
                  <a:pt x="0" y="0"/>
                </a:lnTo>
                <a:close/>
              </a:path>
            </a:pathLst>
          </a:custGeom>
          <a:blipFill>
            <a:blip r:embed="rId4">
              <a:extLst>
                <a:ext uri="{96DAC541-7B7A-43D3-8B79-37D633B846F1}">
                  <asvg:svgBlip xmlns:asvg="http://schemas.microsoft.com/office/drawing/2016/SVG/main" r:embed="rId5"/>
                </a:ext>
              </a:extLst>
            </a:blip>
            <a:stretch>
              <a:fillRect l="0" t="0" r="0" b="-100906"/>
            </a:stretch>
          </a:blipFill>
        </p:spPr>
      </p:sp>
      <p:sp>
        <p:nvSpPr>
          <p:cNvPr name="TextBox 18" id="18"/>
          <p:cNvSpPr txBox="true"/>
          <p:nvPr/>
        </p:nvSpPr>
        <p:spPr>
          <a:xfrm rot="0">
            <a:off x="391874" y="5987249"/>
            <a:ext cx="1252089"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After Testing</a:t>
            </a:r>
          </a:p>
        </p:txBody>
      </p:sp>
      <p:sp>
        <p:nvSpPr>
          <p:cNvPr name="TextBox 19" id="19"/>
          <p:cNvSpPr txBox="true"/>
          <p:nvPr/>
        </p:nvSpPr>
        <p:spPr>
          <a:xfrm rot="0">
            <a:off x="430963" y="4067790"/>
            <a:ext cx="1173911"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During Testing</a:t>
            </a:r>
          </a:p>
        </p:txBody>
      </p:sp>
      <p:sp>
        <p:nvSpPr>
          <p:cNvPr name="TextBox 20" id="20"/>
          <p:cNvSpPr txBox="true"/>
          <p:nvPr/>
        </p:nvSpPr>
        <p:spPr>
          <a:xfrm rot="0">
            <a:off x="430963" y="2156958"/>
            <a:ext cx="1173911"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Before Testing</a:t>
            </a:r>
          </a:p>
        </p:txBody>
      </p:sp>
      <p:sp>
        <p:nvSpPr>
          <p:cNvPr name="TextBox 21" id="21"/>
          <p:cNvSpPr txBox="true"/>
          <p:nvPr/>
        </p:nvSpPr>
        <p:spPr>
          <a:xfrm rot="0">
            <a:off x="5867538" y="1886834"/>
            <a:ext cx="4537208" cy="958843"/>
          </a:xfrm>
          <a:prstGeom prst="rect">
            <a:avLst/>
          </a:prstGeom>
        </p:spPr>
        <p:txBody>
          <a:bodyPr anchor="t" rtlCol="false" tIns="0" lIns="0" bIns="0" rIns="0">
            <a:spAutoFit/>
          </a:bodyPr>
          <a:lstStyle/>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Verify Student Rosters &amp; PNPs</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Print Student Tickets &amp; DACs</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Prepare Students to Test</a:t>
            </a:r>
          </a:p>
        </p:txBody>
      </p:sp>
      <p:sp>
        <p:nvSpPr>
          <p:cNvPr name="Freeform 22" id="22">
            <a:extLst>
              <a:ext uri="{C183D7F6-B498-43B3-948B-1728B52AA6E4}">
                <adec:decorative xmlns:adec="http://schemas.microsoft.com/office/drawing/2017/decorative" val="1"/>
              </a:ext>
            </a:extLst>
          </p:cNvPr>
          <p:cNvSpPr/>
          <p:nvPr/>
        </p:nvSpPr>
        <p:spPr>
          <a:xfrm flipH="false" flipV="false" rot="0">
            <a:off x="5867538" y="2524400"/>
            <a:ext cx="3730713" cy="321277"/>
          </a:xfrm>
          <a:custGeom>
            <a:avLst/>
            <a:gdLst/>
            <a:ahLst/>
            <a:cxnLst/>
            <a:rect r="r" b="b" t="t" l="l"/>
            <a:pathLst>
              <a:path h="321277" w="3730713">
                <a:moveTo>
                  <a:pt x="0" y="0"/>
                </a:moveTo>
                <a:lnTo>
                  <a:pt x="3730713" y="0"/>
                </a:lnTo>
                <a:lnTo>
                  <a:pt x="3730713" y="321277"/>
                </a:lnTo>
                <a:lnTo>
                  <a:pt x="0" y="321277"/>
                </a:lnTo>
                <a:lnTo>
                  <a:pt x="0" y="0"/>
                </a:lnTo>
                <a:close/>
              </a:path>
            </a:pathLst>
          </a:custGeom>
          <a:blipFill>
            <a:blip r:embed="rId6"/>
            <a:stretch>
              <a:fillRect l="-212757" t="-753537" r="-411661" b="-1112778"/>
            </a:stretch>
          </a:blipFill>
          <a:ln w="38100" cap="sq">
            <a:solidFill>
              <a:srgbClr val="C12A2F"/>
            </a:solidFill>
            <a:prstDash val="solid"/>
            <a:miter/>
          </a:ln>
        </p:spPr>
      </p:sp>
      <p:sp>
        <p:nvSpPr>
          <p:cNvPr name="TextBox 23" id="23"/>
          <p:cNvSpPr txBox="true"/>
          <p:nvPr/>
        </p:nvSpPr>
        <p:spPr>
          <a:xfrm rot="0">
            <a:off x="1885436" y="1886834"/>
            <a:ext cx="4537208" cy="1273168"/>
          </a:xfrm>
          <a:prstGeom prst="rect">
            <a:avLst/>
          </a:prstGeom>
        </p:spPr>
        <p:txBody>
          <a:bodyPr anchor="t" rtlCol="false" tIns="0" lIns="0" bIns="0" rIns="0">
            <a:spAutoFit/>
          </a:bodyPr>
          <a:lstStyle/>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Access the Kite Educator Portal</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Complete Test Security Agreement</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Complete Training</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Schedule Testlets </a:t>
            </a:r>
          </a:p>
        </p:txBody>
      </p:sp>
      <p:sp>
        <p:nvSpPr>
          <p:cNvPr name="TextBox 24" id="24"/>
          <p:cNvSpPr txBox="true"/>
          <p:nvPr/>
        </p:nvSpPr>
        <p:spPr>
          <a:xfrm rot="0">
            <a:off x="1885436" y="3967999"/>
            <a:ext cx="5982728" cy="776962"/>
          </a:xfrm>
          <a:prstGeom prst="rect">
            <a:avLst/>
          </a:prstGeom>
        </p:spPr>
        <p:txBody>
          <a:bodyPr anchor="t" rtlCol="false" tIns="0" lIns="0" bIns="0" rIns="0">
            <a:spAutoFit/>
          </a:bodyPr>
          <a:lstStyle/>
          <a:p>
            <a:pPr algn="l" marL="432382" indent="-216191" lvl="1">
              <a:lnSpc>
                <a:spcPts val="2002"/>
              </a:lnSpc>
              <a:buFont typeface="Arial"/>
              <a:buChar char="•"/>
            </a:pPr>
            <a:r>
              <a:rPr lang="en-US" sz="2002">
                <a:solidFill>
                  <a:srgbClr val="222222"/>
                </a:solidFill>
                <a:latin typeface="Roboto Condensed"/>
                <a:ea typeface="Roboto Condensed"/>
                <a:cs typeface="Roboto Condensed"/>
                <a:sym typeface="Roboto Condensed"/>
              </a:rPr>
              <a:t>Administer Testlets</a:t>
            </a:r>
          </a:p>
          <a:p>
            <a:pPr algn="l" marL="432382" indent="-216191" lvl="1">
              <a:lnSpc>
                <a:spcPts val="2002"/>
              </a:lnSpc>
              <a:buFont typeface="Arial"/>
              <a:buChar char="•"/>
            </a:pPr>
            <a:r>
              <a:rPr lang="en-US" sz="2002">
                <a:solidFill>
                  <a:srgbClr val="222222"/>
                </a:solidFill>
                <a:latin typeface="Roboto Condensed"/>
                <a:ea typeface="Roboto Condensed"/>
                <a:cs typeface="Roboto Condensed"/>
                <a:sym typeface="Roboto Condensed"/>
              </a:rPr>
              <a:t>Monitor Testlet Completion</a:t>
            </a:r>
          </a:p>
          <a:p>
            <a:pPr algn="l" marL="432382" indent="-216191" lvl="1">
              <a:lnSpc>
                <a:spcPts val="2002"/>
              </a:lnSpc>
              <a:buFont typeface="Arial"/>
              <a:buChar char="•"/>
            </a:pPr>
            <a:r>
              <a:rPr lang="en-US" sz="2002">
                <a:solidFill>
                  <a:srgbClr val="222222"/>
                </a:solidFill>
                <a:latin typeface="Roboto Condensed"/>
                <a:ea typeface="Roboto Condensed"/>
                <a:cs typeface="Roboto Condensed"/>
                <a:sym typeface="Roboto Condensed"/>
              </a:rPr>
              <a:t>Access &amp; Share Student Score Reports</a:t>
            </a:r>
          </a:p>
        </p:txBody>
      </p:sp>
      <p:sp>
        <p:nvSpPr>
          <p:cNvPr name="Freeform 25" id="25">
            <a:extLst>
              <a:ext uri="{C183D7F6-B498-43B3-948B-1728B52AA6E4}">
                <adec:decorative xmlns:adec="http://schemas.microsoft.com/office/drawing/2017/decorative" val="1"/>
              </a:ext>
            </a:extLst>
          </p:cNvPr>
          <p:cNvSpPr/>
          <p:nvPr/>
        </p:nvSpPr>
        <p:spPr>
          <a:xfrm flipH="false" flipV="false" rot="0">
            <a:off x="8947483" y="6501021"/>
            <a:ext cx="806117" cy="814179"/>
          </a:xfrm>
          <a:custGeom>
            <a:avLst/>
            <a:gdLst/>
            <a:ahLst/>
            <a:cxnLst/>
            <a:rect r="r" b="b" t="t" l="l"/>
            <a:pathLst>
              <a:path h="814179" w="806117">
                <a:moveTo>
                  <a:pt x="0" y="0"/>
                </a:moveTo>
                <a:lnTo>
                  <a:pt x="806117" y="0"/>
                </a:lnTo>
                <a:lnTo>
                  <a:pt x="806117" y="814179"/>
                </a:lnTo>
                <a:lnTo>
                  <a:pt x="0" y="814179"/>
                </a:lnTo>
                <a:lnTo>
                  <a:pt x="0" y="0"/>
                </a:lnTo>
                <a:close/>
              </a:path>
            </a:pathLst>
          </a:custGeom>
          <a:blipFill>
            <a:blip r:embed="rId7"/>
            <a:stretch>
              <a:fillRect l="0" t="0" r="0" b="0"/>
            </a:stretch>
          </a:blipFill>
        </p:spPr>
      </p:sp>
      <p:sp>
        <p:nvSpPr>
          <p:cNvPr name="TextBox 26" id="26"/>
          <p:cNvSpPr txBox="true"/>
          <p:nvPr/>
        </p:nvSpPr>
        <p:spPr>
          <a:xfrm rot="0">
            <a:off x="1885436" y="5761287"/>
            <a:ext cx="4604175" cy="1273158"/>
          </a:xfrm>
          <a:prstGeom prst="rect">
            <a:avLst/>
          </a:prstGeom>
        </p:spPr>
        <p:txBody>
          <a:bodyPr anchor="t" rtlCol="false" tIns="0" lIns="0" bIns="0" rIns="0">
            <a:spAutoFit/>
          </a:bodyPr>
          <a:lstStyle/>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Access &amp; Share Student Score Reports</a:t>
            </a:r>
          </a:p>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Reflect on the successes and challenges of administration</a:t>
            </a:r>
          </a:p>
          <a:p>
            <a:pPr algn="l">
              <a:lnSpc>
                <a:spcPts val="2503"/>
              </a:lnSpc>
            </a:pPr>
          </a:p>
        </p:txBody>
      </p:sp>
    </p:spTree>
  </p:cSld>
  <p:clrMapOvr>
    <a:masterClrMapping/>
  </p:clrMapOvr>
</p:sld>
</file>

<file path=ppt/slides/slide4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215166" y="253613"/>
            <a:ext cx="6814337"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PREPARE STUDENTS TO TEST</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49</a:t>
            </a:r>
          </a:p>
        </p:txBody>
      </p:sp>
      <p:sp>
        <p:nvSpPr>
          <p:cNvPr name="TextBox 17" id="17"/>
          <p:cNvSpPr txBox="true"/>
          <p:nvPr/>
        </p:nvSpPr>
        <p:spPr>
          <a:xfrm rot="0">
            <a:off x="1108273" y="2350399"/>
            <a:ext cx="8207318" cy="1447291"/>
          </a:xfrm>
          <a:prstGeom prst="rect">
            <a:avLst/>
          </a:prstGeom>
        </p:spPr>
        <p:txBody>
          <a:bodyPr anchor="t" rtlCol="false" tIns="0" lIns="0" bIns="0" rIns="0">
            <a:spAutoFit/>
          </a:bodyPr>
          <a:lstStyle/>
          <a:p>
            <a:pPr algn="ctr">
              <a:lnSpc>
                <a:spcPts val="5803"/>
              </a:lnSpc>
              <a:spcBef>
                <a:spcPct val="0"/>
              </a:spcBef>
            </a:pPr>
            <a:r>
              <a:rPr lang="en-US" b="true" sz="4145">
                <a:solidFill>
                  <a:srgbClr val="000000"/>
                </a:solidFill>
                <a:latin typeface="HK Grotesk Bold"/>
                <a:ea typeface="HK Grotesk Bold"/>
                <a:cs typeface="HK Grotesk Bold"/>
                <a:sym typeface="HK Grotesk Bold"/>
              </a:rPr>
              <a:t>What are some ways you currently prepare students for assessments?</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2" id="12">
            <a:extLst>
              <a:ext uri="{C183D7F6-B498-43B3-948B-1728B52AA6E4}">
                <adec:decorative xmlns:adec="http://schemas.microsoft.com/office/drawing/2017/decorative" val="1"/>
              </a:ext>
            </a:extLst>
          </p:cNvPr>
          <p:cNvSpPr/>
          <p:nvPr/>
        </p:nvSpPr>
        <p:spPr>
          <a:xfrm flipH="false" flipV="false" rot="0">
            <a:off x="384445" y="1029806"/>
            <a:ext cx="4604822" cy="5999768"/>
          </a:xfrm>
          <a:custGeom>
            <a:avLst/>
            <a:gdLst/>
            <a:ahLst/>
            <a:cxnLst/>
            <a:rect r="r" b="b" t="t" l="l"/>
            <a:pathLst>
              <a:path h="5999768" w="4604822">
                <a:moveTo>
                  <a:pt x="0" y="0"/>
                </a:moveTo>
                <a:lnTo>
                  <a:pt x="4604822" y="0"/>
                </a:lnTo>
                <a:lnTo>
                  <a:pt x="4604822" y="5999768"/>
                </a:lnTo>
                <a:lnTo>
                  <a:pt x="0" y="5999768"/>
                </a:lnTo>
                <a:lnTo>
                  <a:pt x="0" y="0"/>
                </a:lnTo>
                <a:close/>
              </a:path>
            </a:pathLst>
          </a:custGeom>
          <a:blipFill>
            <a:blip r:embed="rId5"/>
            <a:stretch>
              <a:fillRect l="0" t="0" r="0" b="0"/>
            </a:stretch>
          </a:blipFill>
        </p:spPr>
      </p:sp>
      <p:sp>
        <p:nvSpPr>
          <p:cNvPr name="TextBox 13" id="13"/>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5</a:t>
            </a:r>
          </a:p>
        </p:txBody>
      </p:sp>
      <p:sp>
        <p:nvSpPr>
          <p:cNvPr name="TextBox 14" id="14"/>
          <p:cNvSpPr txBox="true"/>
          <p:nvPr/>
        </p:nvSpPr>
        <p:spPr>
          <a:xfrm rot="0">
            <a:off x="4979793" y="935547"/>
            <a:ext cx="4870538" cy="5119609"/>
          </a:xfrm>
          <a:prstGeom prst="rect">
            <a:avLst/>
          </a:prstGeom>
        </p:spPr>
        <p:txBody>
          <a:bodyPr anchor="t" rtlCol="false" tIns="0" lIns="0" bIns="0" rIns="0">
            <a:spAutoFit/>
          </a:bodyPr>
          <a:lstStyle/>
          <a:p>
            <a:pPr algn="ctr">
              <a:lnSpc>
                <a:spcPts val="2366"/>
              </a:lnSpc>
              <a:spcBef>
                <a:spcPct val="0"/>
              </a:spcBef>
            </a:pPr>
          </a:p>
          <a:p>
            <a:pPr algn="ctr">
              <a:lnSpc>
                <a:spcPts val="5586"/>
              </a:lnSpc>
              <a:spcBef>
                <a:spcPct val="0"/>
              </a:spcBef>
            </a:pPr>
            <a:r>
              <a:rPr lang="en-US" sz="3990">
                <a:solidFill>
                  <a:srgbClr val="000000"/>
                </a:solidFill>
                <a:latin typeface="Glacial Indifference"/>
                <a:ea typeface="Glacial Indifference"/>
                <a:cs typeface="Glacial Indifference"/>
                <a:sym typeface="Glacial Indifference"/>
              </a:rPr>
              <a:t>What is MAST?</a:t>
            </a:r>
          </a:p>
          <a:p>
            <a:pPr algn="ctr">
              <a:lnSpc>
                <a:spcPts val="2366"/>
              </a:lnSpc>
              <a:spcBef>
                <a:spcPct val="0"/>
              </a:spcBef>
            </a:pPr>
          </a:p>
          <a:p>
            <a:pPr algn="l" marL="365000" indent="-182500" lvl="1">
              <a:lnSpc>
                <a:spcPts val="2366"/>
              </a:lnSpc>
              <a:buFont typeface="Arial"/>
              <a:buChar char="•"/>
            </a:pPr>
            <a:r>
              <a:rPr lang="en-US" sz="1690">
                <a:solidFill>
                  <a:srgbClr val="000000"/>
                </a:solidFill>
                <a:latin typeface="Glacial Indifference"/>
                <a:ea typeface="Glacial Indifference"/>
                <a:cs typeface="Glacial Indifference"/>
                <a:sym typeface="Glacial Indifference"/>
              </a:rPr>
              <a:t>General population ELA and math assessment</a:t>
            </a:r>
          </a:p>
          <a:p>
            <a:pPr algn="l" marL="365000" indent="-182500" lvl="1">
              <a:lnSpc>
                <a:spcPts val="2366"/>
              </a:lnSpc>
              <a:spcBef>
                <a:spcPct val="0"/>
              </a:spcBef>
              <a:buFont typeface="Arial"/>
              <a:buChar char="•"/>
            </a:pPr>
            <a:r>
              <a:rPr lang="en-US" sz="1690">
                <a:solidFill>
                  <a:srgbClr val="000000"/>
                </a:solidFill>
                <a:latin typeface="Glacial Indifference"/>
                <a:ea typeface="Glacial Indifference"/>
                <a:cs typeface="Glacial Indifference"/>
                <a:sym typeface="Glacial Indifference"/>
              </a:rPr>
              <a:t>Grades 3-8</a:t>
            </a:r>
          </a:p>
          <a:p>
            <a:pPr algn="l" marL="365000" indent="-182500" lvl="1">
              <a:lnSpc>
                <a:spcPts val="2366"/>
              </a:lnSpc>
              <a:spcBef>
                <a:spcPct val="0"/>
              </a:spcBef>
              <a:buFont typeface="Arial"/>
              <a:buChar char="•"/>
            </a:pPr>
            <a:r>
              <a:rPr lang="en-US" sz="1690">
                <a:solidFill>
                  <a:srgbClr val="000000"/>
                </a:solidFill>
                <a:latin typeface="Glacial Indifference"/>
                <a:ea typeface="Glacial Indifference"/>
                <a:cs typeface="Glacial Indifference"/>
                <a:sym typeface="Glacial Indifference"/>
              </a:rPr>
              <a:t>Features a series of short, standards-aligned math and ELA tests (testlets) administered throughout the year</a:t>
            </a:r>
          </a:p>
          <a:p>
            <a:pPr algn="l" marL="365000" indent="-182500" lvl="1">
              <a:lnSpc>
                <a:spcPts val="2366"/>
              </a:lnSpc>
              <a:spcBef>
                <a:spcPct val="0"/>
              </a:spcBef>
              <a:buFont typeface="Arial"/>
              <a:buChar char="•"/>
            </a:pPr>
            <a:r>
              <a:rPr lang="en-US" sz="1690">
                <a:solidFill>
                  <a:srgbClr val="000000"/>
                </a:solidFill>
                <a:latin typeface="Glacial Indifference"/>
                <a:ea typeface="Glacial Indifference"/>
                <a:cs typeface="Glacial Indifference"/>
                <a:sym typeface="Glacial Indifference"/>
              </a:rPr>
              <a:t>Provides timely and relevant feedback for teachers and students, as well as comparable summative data for education leaders and federal accountability </a:t>
            </a:r>
          </a:p>
          <a:p>
            <a:pPr algn="l" marL="365000" indent="-182500" lvl="1">
              <a:lnSpc>
                <a:spcPts val="2366"/>
              </a:lnSpc>
              <a:spcBef>
                <a:spcPct val="0"/>
              </a:spcBef>
              <a:buFont typeface="Arial"/>
              <a:buChar char="•"/>
            </a:pPr>
            <a:r>
              <a:rPr lang="en-US" sz="1690">
                <a:solidFill>
                  <a:srgbClr val="000000"/>
                </a:solidFill>
                <a:latin typeface="Glacial Indifference"/>
                <a:ea typeface="Glacial Indifference"/>
                <a:cs typeface="Glacial Indifference"/>
                <a:sym typeface="Glacial Indifference"/>
              </a:rPr>
              <a:t>This “classroom up” approach provides flexible opportunities for students to demonstrate learning while providing actionable data to stakeholders throughout the education system</a:t>
            </a:r>
          </a:p>
        </p:txBody>
      </p:sp>
      <p:grpSp>
        <p:nvGrpSpPr>
          <p:cNvPr name="Group 15" id="15"/>
          <p:cNvGrpSpPr/>
          <p:nvPr/>
        </p:nvGrpSpPr>
        <p:grpSpPr>
          <a:xfrm rot="0">
            <a:off x="167300" y="242239"/>
            <a:ext cx="5169471" cy="721883"/>
            <a:chOff x="0" y="0"/>
            <a:chExt cx="1914619" cy="267364"/>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1914619" cy="267364"/>
            </a:xfrm>
            <a:custGeom>
              <a:avLst/>
              <a:gdLst/>
              <a:ahLst/>
              <a:cxnLst/>
              <a:rect r="r" b="b" t="t" l="l"/>
              <a:pathLst>
                <a:path h="267364" w="1914619">
                  <a:moveTo>
                    <a:pt x="0" y="0"/>
                  </a:moveTo>
                  <a:lnTo>
                    <a:pt x="1914619" y="0"/>
                  </a:lnTo>
                  <a:lnTo>
                    <a:pt x="1914619" y="267364"/>
                  </a:lnTo>
                  <a:lnTo>
                    <a:pt x="0" y="267364"/>
                  </a:lnTo>
                  <a:close/>
                </a:path>
              </a:pathLst>
            </a:custGeom>
            <a:solidFill>
              <a:srgbClr val="253439"/>
            </a:solidFill>
          </p:spPr>
        </p:sp>
        <p:sp>
          <p:nvSpPr>
            <p:cNvPr name="TextBox 17" id="17"/>
            <p:cNvSpPr txBox="true"/>
            <p:nvPr/>
          </p:nvSpPr>
          <p:spPr>
            <a:xfrm>
              <a:off x="0" y="-28575"/>
              <a:ext cx="1914619" cy="295939"/>
            </a:xfrm>
            <a:prstGeom prst="rect">
              <a:avLst/>
            </a:prstGeom>
          </p:spPr>
          <p:txBody>
            <a:bodyPr anchor="ctr" rtlCol="false" tIns="50800" lIns="50800" bIns="50800" rIns="50800"/>
            <a:lstStyle/>
            <a:p>
              <a:pPr algn="ctr">
                <a:lnSpc>
                  <a:spcPts val="2366"/>
                </a:lnSpc>
              </a:pPr>
            </a:p>
          </p:txBody>
        </p:sp>
      </p:grpSp>
      <p:sp>
        <p:nvSpPr>
          <p:cNvPr name="TextBox 18" id="18"/>
          <p:cNvSpPr txBox="true"/>
          <p:nvPr/>
        </p:nvSpPr>
        <p:spPr>
          <a:xfrm rot="0">
            <a:off x="362740" y="253613"/>
            <a:ext cx="4778591"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OVERVIEW</a:t>
            </a:r>
          </a:p>
        </p:txBody>
      </p:sp>
    </p:spTree>
  </p:cSld>
  <p:clrMapOvr>
    <a:masterClrMapping/>
  </p:clrMapOvr>
</p:sld>
</file>

<file path=ppt/slides/slide5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50</a:t>
            </a:r>
          </a:p>
        </p:txBody>
      </p:sp>
      <p:sp>
        <p:nvSpPr>
          <p:cNvPr name="TextBox 13" id="13"/>
          <p:cNvSpPr txBox="true"/>
          <p:nvPr/>
        </p:nvSpPr>
        <p:spPr>
          <a:xfrm rot="0">
            <a:off x="558450" y="1438520"/>
            <a:ext cx="8207318" cy="713866"/>
          </a:xfrm>
          <a:prstGeom prst="rect">
            <a:avLst/>
          </a:prstGeom>
        </p:spPr>
        <p:txBody>
          <a:bodyPr anchor="t" rtlCol="false" tIns="0" lIns="0" bIns="0" rIns="0">
            <a:spAutoFit/>
          </a:bodyPr>
          <a:lstStyle/>
          <a:p>
            <a:pPr algn="ctr">
              <a:lnSpc>
                <a:spcPts val="5803"/>
              </a:lnSpc>
              <a:spcBef>
                <a:spcPct val="0"/>
              </a:spcBef>
            </a:pPr>
            <a:r>
              <a:rPr lang="en-US" b="true" sz="4145">
                <a:solidFill>
                  <a:srgbClr val="000000"/>
                </a:solidFill>
                <a:latin typeface="HK Grotesk Bold"/>
                <a:ea typeface="HK Grotesk Bold"/>
                <a:cs typeface="HK Grotesk Bold"/>
                <a:sym typeface="HK Grotesk Bold"/>
              </a:rPr>
              <a:t>Consider</a:t>
            </a:r>
          </a:p>
        </p:txBody>
      </p:sp>
      <p:sp>
        <p:nvSpPr>
          <p:cNvPr name="TextBox 14" id="14"/>
          <p:cNvSpPr txBox="true"/>
          <p:nvPr/>
        </p:nvSpPr>
        <p:spPr>
          <a:xfrm rot="0">
            <a:off x="434959" y="1859632"/>
            <a:ext cx="9312379" cy="4074922"/>
          </a:xfrm>
          <a:prstGeom prst="rect">
            <a:avLst/>
          </a:prstGeom>
        </p:spPr>
        <p:txBody>
          <a:bodyPr anchor="t" rtlCol="false" tIns="0" lIns="0" bIns="0" rIns="0">
            <a:spAutoFit/>
          </a:bodyPr>
          <a:lstStyle/>
          <a:p>
            <a:pPr algn="l">
              <a:lnSpc>
                <a:spcPts val="3772"/>
              </a:lnSpc>
            </a:pPr>
            <a:r>
              <a:rPr lang="en-US" sz="2694">
                <a:solidFill>
                  <a:srgbClr val="000000"/>
                </a:solidFill>
                <a:latin typeface="HK Grotesk"/>
                <a:ea typeface="HK Grotesk"/>
                <a:cs typeface="HK Grotesk"/>
                <a:sym typeface="HK Grotesk"/>
              </a:rPr>
              <a:t>  </a:t>
            </a:r>
          </a:p>
          <a:p>
            <a:pPr algn="l" marL="646617" indent="-323308" lvl="1">
              <a:lnSpc>
                <a:spcPts val="4192"/>
              </a:lnSpc>
              <a:buFont typeface="Arial"/>
              <a:buChar char="•"/>
            </a:pPr>
            <a:r>
              <a:rPr lang="en-US" sz="2994">
                <a:solidFill>
                  <a:srgbClr val="000000"/>
                </a:solidFill>
                <a:latin typeface="HK Grotesk"/>
                <a:ea typeface="HK Grotesk"/>
                <a:cs typeface="HK Grotesk"/>
                <a:sym typeface="HK Grotesk"/>
              </a:rPr>
              <a:t>Inviting students into goal setting: Encourage student agency about their learning.  Where are they going...what are the steps to get there.</a:t>
            </a:r>
          </a:p>
          <a:p>
            <a:pPr algn="l" marL="646617" indent="-323308" lvl="1">
              <a:lnSpc>
                <a:spcPts val="4192"/>
              </a:lnSpc>
              <a:buFont typeface="Arial"/>
              <a:buChar char="•"/>
            </a:pPr>
            <a:r>
              <a:rPr lang="en-US" sz="2994">
                <a:solidFill>
                  <a:srgbClr val="000000"/>
                </a:solidFill>
                <a:latin typeface="HK Grotesk"/>
                <a:ea typeface="HK Grotesk"/>
                <a:cs typeface="HK Grotesk"/>
                <a:sym typeface="HK Grotesk"/>
              </a:rPr>
              <a:t>Developing a growth mindset with your students:  Smart is not something you are born with...it is something you CAN be!</a:t>
            </a:r>
          </a:p>
          <a:p>
            <a:pPr algn="l">
              <a:lnSpc>
                <a:spcPts val="3772"/>
              </a:lnSpc>
            </a:pPr>
            <a:r>
              <a:rPr lang="en-US" sz="2694">
                <a:solidFill>
                  <a:srgbClr val="000000"/>
                </a:solidFill>
                <a:latin typeface="HK Grotesk"/>
                <a:ea typeface="HK Grotesk"/>
                <a:cs typeface="HK Grotesk"/>
                <a:sym typeface="HK Grotesk"/>
              </a:rPr>
              <a:t> </a:t>
            </a:r>
          </a:p>
        </p:txBody>
      </p:sp>
      <p:sp>
        <p:nvSpPr>
          <p:cNvPr name="Freeform 15" id="15">
            <a:extLst>
              <a:ext uri="{C183D7F6-B498-43B3-948B-1728B52AA6E4}">
                <adec:decorative xmlns:adec="http://schemas.microsoft.com/office/drawing/2017/decorative" val="1"/>
              </a:ext>
            </a:extLst>
          </p:cNvPr>
          <p:cNvSpPr/>
          <p:nvPr/>
        </p:nvSpPr>
        <p:spPr>
          <a:xfrm flipH="false" flipV="false" rot="0">
            <a:off x="7776564" y="228853"/>
            <a:ext cx="1417666" cy="1295392"/>
          </a:xfrm>
          <a:custGeom>
            <a:avLst/>
            <a:gdLst/>
            <a:ahLst/>
            <a:cxnLst/>
            <a:rect r="r" b="b" t="t" l="l"/>
            <a:pathLst>
              <a:path h="1295392" w="1417666">
                <a:moveTo>
                  <a:pt x="0" y="0"/>
                </a:moveTo>
                <a:lnTo>
                  <a:pt x="1417666" y="0"/>
                </a:lnTo>
                <a:lnTo>
                  <a:pt x="1417666" y="1295392"/>
                </a:lnTo>
                <a:lnTo>
                  <a:pt x="0" y="1295392"/>
                </a:lnTo>
                <a:lnTo>
                  <a:pt x="0" y="0"/>
                </a:lnTo>
                <a:close/>
              </a:path>
            </a:pathLst>
          </a:custGeom>
          <a:blipFill>
            <a:blip r:embed="rId5"/>
            <a:stretch>
              <a:fillRect l="0" t="0" r="0" b="0"/>
            </a:stretch>
          </a:blipFill>
        </p:spPr>
      </p:sp>
      <p:grpSp>
        <p:nvGrpSpPr>
          <p:cNvPr name="Group 16" id="16"/>
          <p:cNvGrpSpPr/>
          <p:nvPr/>
        </p:nvGrpSpPr>
        <p:grpSpPr>
          <a:xfrm rot="0">
            <a:off x="167300" y="242239"/>
            <a:ext cx="6814337" cy="721883"/>
            <a:chOff x="0" y="0"/>
            <a:chExt cx="2523829" cy="267364"/>
          </a:xfrm>
        </p:grpSpPr>
        <p:sp>
          <p:nvSpPr>
            <p:cNvPr name="Freeform 17" id="17">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8" id="18"/>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sp>
        <p:nvSpPr>
          <p:cNvPr name="TextBox 19" id="19"/>
          <p:cNvSpPr txBox="true"/>
          <p:nvPr/>
        </p:nvSpPr>
        <p:spPr>
          <a:xfrm rot="0">
            <a:off x="215166" y="253613"/>
            <a:ext cx="6814337"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PREPARE STUDENTS TO TEST</a:t>
            </a:r>
          </a:p>
        </p:txBody>
      </p:sp>
    </p:spTree>
  </p:cSld>
  <p:clrMapOvr>
    <a:masterClrMapping/>
  </p:clrMapOvr>
</p:sld>
</file>

<file path=ppt/slides/slide5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51</a:t>
            </a:r>
          </a:p>
        </p:txBody>
      </p:sp>
      <p:sp>
        <p:nvSpPr>
          <p:cNvPr name="TextBox 13" id="13"/>
          <p:cNvSpPr txBox="true"/>
          <p:nvPr/>
        </p:nvSpPr>
        <p:spPr>
          <a:xfrm rot="0">
            <a:off x="558450" y="993366"/>
            <a:ext cx="8207318" cy="713866"/>
          </a:xfrm>
          <a:prstGeom prst="rect">
            <a:avLst/>
          </a:prstGeom>
        </p:spPr>
        <p:txBody>
          <a:bodyPr anchor="t" rtlCol="false" tIns="0" lIns="0" bIns="0" rIns="0">
            <a:spAutoFit/>
          </a:bodyPr>
          <a:lstStyle/>
          <a:p>
            <a:pPr algn="ctr">
              <a:lnSpc>
                <a:spcPts val="5803"/>
              </a:lnSpc>
              <a:spcBef>
                <a:spcPct val="0"/>
              </a:spcBef>
            </a:pPr>
            <a:r>
              <a:rPr lang="en-US" sz="4145">
                <a:solidFill>
                  <a:srgbClr val="000000"/>
                </a:solidFill>
                <a:latin typeface="HK Grotesk"/>
                <a:ea typeface="HK Grotesk"/>
                <a:cs typeface="HK Grotesk"/>
                <a:sym typeface="HK Grotesk"/>
              </a:rPr>
              <a:t>Have you....</a:t>
            </a:r>
          </a:p>
        </p:txBody>
      </p:sp>
      <p:sp>
        <p:nvSpPr>
          <p:cNvPr name="TextBox 14" id="14"/>
          <p:cNvSpPr txBox="true"/>
          <p:nvPr/>
        </p:nvSpPr>
        <p:spPr>
          <a:xfrm rot="0">
            <a:off x="631005" y="1860937"/>
            <a:ext cx="9122595" cy="4741672"/>
          </a:xfrm>
          <a:prstGeom prst="rect">
            <a:avLst/>
          </a:prstGeom>
        </p:spPr>
        <p:txBody>
          <a:bodyPr anchor="t" rtlCol="false" tIns="0" lIns="0" bIns="0" rIns="0">
            <a:spAutoFit/>
          </a:bodyPr>
          <a:lstStyle/>
          <a:p>
            <a:pPr algn="l" marL="581848" indent="-290924" lvl="1">
              <a:lnSpc>
                <a:spcPts val="3772"/>
              </a:lnSpc>
              <a:buFont typeface="Arial"/>
              <a:buChar char="•"/>
            </a:pPr>
            <a:r>
              <a:rPr lang="en-US" sz="2694">
                <a:solidFill>
                  <a:srgbClr val="000000"/>
                </a:solidFill>
                <a:latin typeface="HK Grotesk"/>
                <a:ea typeface="HK Grotesk"/>
                <a:cs typeface="HK Grotesk"/>
                <a:sym typeface="HK Grotesk"/>
              </a:rPr>
              <a:t>Let students know the purpose of the assessment</a:t>
            </a:r>
          </a:p>
          <a:p>
            <a:pPr algn="l" marL="581848" indent="-290924" lvl="1">
              <a:lnSpc>
                <a:spcPts val="3772"/>
              </a:lnSpc>
              <a:buFont typeface="Arial"/>
              <a:buChar char="•"/>
            </a:pPr>
            <a:r>
              <a:rPr lang="en-US" sz="2694">
                <a:solidFill>
                  <a:srgbClr val="000000"/>
                </a:solidFill>
                <a:latin typeface="HK Grotesk"/>
                <a:ea typeface="HK Grotesk"/>
                <a:cs typeface="HK Grotesk"/>
                <a:sym typeface="HK Grotesk"/>
              </a:rPr>
              <a:t>Used practice tests to familiarize students with the format and</a:t>
            </a:r>
            <a:r>
              <a:rPr lang="en-US" sz="2694">
                <a:solidFill>
                  <a:srgbClr val="000000"/>
                </a:solidFill>
                <a:latin typeface="HK Grotesk"/>
                <a:ea typeface="HK Grotesk"/>
                <a:cs typeface="HK Grotesk"/>
                <a:sym typeface="HK Grotesk"/>
              </a:rPr>
              <a:t> how to use tools: e.g. Review questions before reading comprehension passages, highlighting key words, blocking out answers they rule out, how to come back to questions they want to review</a:t>
            </a:r>
          </a:p>
          <a:p>
            <a:pPr algn="l" marL="581848" indent="-290924" lvl="1">
              <a:lnSpc>
                <a:spcPts val="3772"/>
              </a:lnSpc>
              <a:buFont typeface="Arial"/>
              <a:buChar char="•"/>
            </a:pPr>
            <a:r>
              <a:rPr lang="en-US" sz="2694">
                <a:solidFill>
                  <a:srgbClr val="000000"/>
                </a:solidFill>
                <a:latin typeface="HK Grotesk"/>
                <a:ea typeface="HK Grotesk"/>
                <a:cs typeface="HK Grotesk"/>
                <a:sym typeface="HK Grotesk"/>
              </a:rPr>
              <a:t>Projected the practice tests on your whiteboard and work through examples with the whole class or in small groups</a:t>
            </a:r>
          </a:p>
          <a:p>
            <a:pPr algn="l" marL="581848" indent="-290924" lvl="1">
              <a:lnSpc>
                <a:spcPts val="3772"/>
              </a:lnSpc>
              <a:buFont typeface="Arial"/>
              <a:buChar char="•"/>
            </a:pPr>
            <a:r>
              <a:rPr lang="en-US" sz="2694">
                <a:solidFill>
                  <a:srgbClr val="000000"/>
                </a:solidFill>
                <a:latin typeface="HK Grotesk"/>
                <a:ea typeface="HK Grotesk"/>
                <a:cs typeface="HK Grotesk"/>
                <a:sym typeface="HK Grotesk"/>
              </a:rPr>
              <a:t>Used the rubrics found on MAST portal to prepare students for the writing Performance Task</a:t>
            </a:r>
          </a:p>
        </p:txBody>
      </p:sp>
      <p:sp>
        <p:nvSpPr>
          <p:cNvPr name="Freeform 15" id="15">
            <a:extLst>
              <a:ext uri="{C183D7F6-B498-43B3-948B-1728B52AA6E4}">
                <adec:decorative xmlns:adec="http://schemas.microsoft.com/office/drawing/2017/decorative" val="1"/>
              </a:ext>
            </a:extLst>
          </p:cNvPr>
          <p:cNvSpPr/>
          <p:nvPr/>
        </p:nvSpPr>
        <p:spPr>
          <a:xfrm flipH="false" flipV="false" rot="0">
            <a:off x="7776564" y="228853"/>
            <a:ext cx="1417666" cy="1295392"/>
          </a:xfrm>
          <a:custGeom>
            <a:avLst/>
            <a:gdLst/>
            <a:ahLst/>
            <a:cxnLst/>
            <a:rect r="r" b="b" t="t" l="l"/>
            <a:pathLst>
              <a:path h="1295392" w="1417666">
                <a:moveTo>
                  <a:pt x="0" y="0"/>
                </a:moveTo>
                <a:lnTo>
                  <a:pt x="1417666" y="0"/>
                </a:lnTo>
                <a:lnTo>
                  <a:pt x="1417666" y="1295392"/>
                </a:lnTo>
                <a:lnTo>
                  <a:pt x="0" y="1295392"/>
                </a:lnTo>
                <a:lnTo>
                  <a:pt x="0" y="0"/>
                </a:lnTo>
                <a:close/>
              </a:path>
            </a:pathLst>
          </a:custGeom>
          <a:blipFill>
            <a:blip r:embed="rId5"/>
            <a:stretch>
              <a:fillRect l="0" t="0" r="0" b="0"/>
            </a:stretch>
          </a:blipFill>
        </p:spPr>
      </p:sp>
      <p:grpSp>
        <p:nvGrpSpPr>
          <p:cNvPr name="Group 16" id="16"/>
          <p:cNvGrpSpPr/>
          <p:nvPr/>
        </p:nvGrpSpPr>
        <p:grpSpPr>
          <a:xfrm rot="0">
            <a:off x="167300" y="242239"/>
            <a:ext cx="6814337" cy="721883"/>
            <a:chOff x="0" y="0"/>
            <a:chExt cx="2523829" cy="267364"/>
          </a:xfrm>
        </p:grpSpPr>
        <p:sp>
          <p:nvSpPr>
            <p:cNvPr name="Freeform 17" id="17">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8" id="18"/>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sp>
        <p:nvSpPr>
          <p:cNvPr name="TextBox 19" id="19"/>
          <p:cNvSpPr txBox="true"/>
          <p:nvPr/>
        </p:nvSpPr>
        <p:spPr>
          <a:xfrm rot="0">
            <a:off x="215166" y="253613"/>
            <a:ext cx="6814337"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PREPARE STUDENTS TO TEST</a:t>
            </a:r>
          </a:p>
        </p:txBody>
      </p:sp>
    </p:spTree>
  </p:cSld>
  <p:clrMapOvr>
    <a:masterClrMapping/>
  </p:clrMapOvr>
</p:sld>
</file>

<file path=ppt/slides/slide5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52</a:t>
            </a:r>
          </a:p>
        </p:txBody>
      </p:sp>
      <p:sp>
        <p:nvSpPr>
          <p:cNvPr name="TextBox 13" id="13"/>
          <p:cNvSpPr txBox="true"/>
          <p:nvPr/>
        </p:nvSpPr>
        <p:spPr>
          <a:xfrm rot="0">
            <a:off x="814762" y="2104229"/>
            <a:ext cx="8207318" cy="2180716"/>
          </a:xfrm>
          <a:prstGeom prst="rect">
            <a:avLst/>
          </a:prstGeom>
        </p:spPr>
        <p:txBody>
          <a:bodyPr anchor="t" rtlCol="false" tIns="0" lIns="0" bIns="0" rIns="0">
            <a:spAutoFit/>
          </a:bodyPr>
          <a:lstStyle/>
          <a:p>
            <a:pPr algn="ctr">
              <a:lnSpc>
                <a:spcPts val="5803"/>
              </a:lnSpc>
              <a:spcBef>
                <a:spcPct val="0"/>
              </a:spcBef>
            </a:pPr>
            <a:r>
              <a:rPr lang="en-US" b="true" sz="4145">
                <a:solidFill>
                  <a:srgbClr val="000000"/>
                </a:solidFill>
                <a:latin typeface="HK Grotesk Bold"/>
                <a:ea typeface="HK Grotesk Bold"/>
                <a:cs typeface="HK Grotesk Bold"/>
                <a:sym typeface="HK Grotesk Bold"/>
              </a:rPr>
              <a:t>Testlets should not be a surprise to students:  either in content or format.</a:t>
            </a:r>
          </a:p>
        </p:txBody>
      </p:sp>
      <p:grpSp>
        <p:nvGrpSpPr>
          <p:cNvPr name="Group 14" id="14"/>
          <p:cNvGrpSpPr/>
          <p:nvPr/>
        </p:nvGrpSpPr>
        <p:grpSpPr>
          <a:xfrm rot="0">
            <a:off x="167300" y="242239"/>
            <a:ext cx="6814337" cy="721883"/>
            <a:chOff x="0" y="0"/>
            <a:chExt cx="2523829" cy="267364"/>
          </a:xfrm>
        </p:grpSpPr>
        <p:sp>
          <p:nvSpPr>
            <p:cNvPr name="Freeform 15" id="15">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6" id="16"/>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sp>
        <p:nvSpPr>
          <p:cNvPr name="TextBox 17" id="17"/>
          <p:cNvSpPr txBox="true"/>
          <p:nvPr/>
        </p:nvSpPr>
        <p:spPr>
          <a:xfrm rot="0">
            <a:off x="215166" y="253613"/>
            <a:ext cx="6814337"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PREPARE STUDENTS TO TEST</a:t>
            </a:r>
          </a:p>
        </p:txBody>
      </p:sp>
    </p:spTree>
  </p:cSld>
  <p:clrMapOvr>
    <a:masterClrMapping/>
  </p:clrMapOvr>
</p:sld>
</file>

<file path=ppt/slides/slide5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53</a:t>
            </a:r>
          </a:p>
        </p:txBody>
      </p:sp>
      <p:sp>
        <p:nvSpPr>
          <p:cNvPr name="Freeform 13" id="13" descr="image of Kite toolbox"/>
          <p:cNvSpPr/>
          <p:nvPr/>
        </p:nvSpPr>
        <p:spPr>
          <a:xfrm flipH="false" flipV="false" rot="0">
            <a:off x="3444365" y="1880476"/>
            <a:ext cx="2864869" cy="4520504"/>
          </a:xfrm>
          <a:custGeom>
            <a:avLst/>
            <a:gdLst/>
            <a:ahLst/>
            <a:cxnLst/>
            <a:rect r="r" b="b" t="t" l="l"/>
            <a:pathLst>
              <a:path h="4520504" w="2864869">
                <a:moveTo>
                  <a:pt x="0" y="0"/>
                </a:moveTo>
                <a:lnTo>
                  <a:pt x="2864870" y="0"/>
                </a:lnTo>
                <a:lnTo>
                  <a:pt x="2864870" y="4520503"/>
                </a:lnTo>
                <a:lnTo>
                  <a:pt x="0" y="4520503"/>
                </a:lnTo>
                <a:lnTo>
                  <a:pt x="0" y="0"/>
                </a:lnTo>
                <a:close/>
              </a:path>
            </a:pathLst>
          </a:custGeom>
          <a:blipFill>
            <a:blip r:embed="rId5"/>
            <a:stretch>
              <a:fillRect l="0" t="0" r="0" b="0"/>
            </a:stretch>
          </a:blipFill>
        </p:spPr>
      </p:sp>
      <p:sp>
        <p:nvSpPr>
          <p:cNvPr name="TextBox 14" id="14"/>
          <p:cNvSpPr txBox="true"/>
          <p:nvPr/>
        </p:nvSpPr>
        <p:spPr>
          <a:xfrm rot="0">
            <a:off x="2490430" y="1002891"/>
            <a:ext cx="4772739" cy="605828"/>
          </a:xfrm>
          <a:prstGeom prst="rect">
            <a:avLst/>
          </a:prstGeom>
        </p:spPr>
        <p:txBody>
          <a:bodyPr anchor="t" rtlCol="false" tIns="0" lIns="0" bIns="0" rIns="0">
            <a:spAutoFit/>
          </a:bodyPr>
          <a:lstStyle/>
          <a:p>
            <a:pPr algn="ctr">
              <a:lnSpc>
                <a:spcPts val="4932"/>
              </a:lnSpc>
              <a:spcBef>
                <a:spcPct val="0"/>
              </a:spcBef>
            </a:pPr>
            <a:r>
              <a:rPr lang="en-US" sz="3523">
                <a:solidFill>
                  <a:srgbClr val="000000"/>
                </a:solidFill>
                <a:latin typeface="HK Grotesk"/>
                <a:ea typeface="HK Grotesk"/>
                <a:cs typeface="HK Grotesk"/>
                <a:sym typeface="HK Grotesk"/>
              </a:rPr>
              <a:t>T</a:t>
            </a:r>
            <a:r>
              <a:rPr lang="en-US" sz="3523">
                <a:solidFill>
                  <a:srgbClr val="260E0D"/>
                </a:solidFill>
                <a:latin typeface="HK Grotesk"/>
                <a:ea typeface="HK Grotesk"/>
                <a:cs typeface="HK Grotesk"/>
                <a:sym typeface="HK Grotesk"/>
              </a:rPr>
              <a:t>oolbox Available in Kite</a:t>
            </a:r>
          </a:p>
        </p:txBody>
      </p:sp>
      <p:sp>
        <p:nvSpPr>
          <p:cNvPr name="TextBox 15" id="15"/>
          <p:cNvSpPr txBox="true"/>
          <p:nvPr/>
        </p:nvSpPr>
        <p:spPr>
          <a:xfrm rot="0">
            <a:off x="6645753" y="2626135"/>
            <a:ext cx="2864869" cy="1108949"/>
          </a:xfrm>
          <a:prstGeom prst="rect">
            <a:avLst/>
          </a:prstGeom>
        </p:spPr>
        <p:txBody>
          <a:bodyPr anchor="t" rtlCol="false" tIns="0" lIns="0" bIns="0" rIns="0">
            <a:spAutoFit/>
          </a:bodyPr>
          <a:lstStyle/>
          <a:p>
            <a:pPr algn="ctr">
              <a:lnSpc>
                <a:spcPts val="2926"/>
              </a:lnSpc>
              <a:spcBef>
                <a:spcPct val="0"/>
              </a:spcBef>
            </a:pPr>
            <a:r>
              <a:rPr lang="en-US" sz="2090">
                <a:solidFill>
                  <a:srgbClr val="000000"/>
                </a:solidFill>
                <a:latin typeface="HK Grotesk"/>
                <a:ea typeface="HK Grotesk"/>
                <a:cs typeface="HK Grotesk"/>
                <a:sym typeface="HK Grotesk"/>
              </a:rPr>
              <a:t>How can these tools help students during the assessment?</a:t>
            </a:r>
          </a:p>
        </p:txBody>
      </p:sp>
      <p:grpSp>
        <p:nvGrpSpPr>
          <p:cNvPr name="Group 16" id="16"/>
          <p:cNvGrpSpPr/>
          <p:nvPr/>
        </p:nvGrpSpPr>
        <p:grpSpPr>
          <a:xfrm rot="0">
            <a:off x="167300" y="242239"/>
            <a:ext cx="6814337" cy="721883"/>
            <a:chOff x="0" y="0"/>
            <a:chExt cx="2523829" cy="267364"/>
          </a:xfrm>
        </p:grpSpPr>
        <p:sp>
          <p:nvSpPr>
            <p:cNvPr name="Freeform 17" id="17">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8" id="18"/>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sp>
        <p:nvSpPr>
          <p:cNvPr name="TextBox 19" id="19"/>
          <p:cNvSpPr txBox="true"/>
          <p:nvPr/>
        </p:nvSpPr>
        <p:spPr>
          <a:xfrm rot="0">
            <a:off x="215166" y="253613"/>
            <a:ext cx="6814337"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PREPARE STUDENTS TO TEST</a:t>
            </a:r>
          </a:p>
        </p:txBody>
      </p:sp>
    </p:spTree>
  </p:cSld>
  <p:clrMapOvr>
    <a:masterClrMapping/>
  </p:clrMapOvr>
</p:sld>
</file>

<file path=ppt/slides/slide5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8" id="8" descr="image of Kite practice test"/>
          <p:cNvSpPr/>
          <p:nvPr/>
        </p:nvSpPr>
        <p:spPr>
          <a:xfrm flipH="false" flipV="false" rot="0">
            <a:off x="882107" y="4485625"/>
            <a:ext cx="8462565" cy="2000243"/>
          </a:xfrm>
          <a:custGeom>
            <a:avLst/>
            <a:gdLst/>
            <a:ahLst/>
            <a:cxnLst/>
            <a:rect r="r" b="b" t="t" l="l"/>
            <a:pathLst>
              <a:path h="2000243" w="8462565">
                <a:moveTo>
                  <a:pt x="0" y="0"/>
                </a:moveTo>
                <a:lnTo>
                  <a:pt x="8462565" y="0"/>
                </a:lnTo>
                <a:lnTo>
                  <a:pt x="8462565" y="2000242"/>
                </a:lnTo>
                <a:lnTo>
                  <a:pt x="0" y="2000242"/>
                </a:lnTo>
                <a:lnTo>
                  <a:pt x="0" y="0"/>
                </a:lnTo>
                <a:close/>
              </a:path>
            </a:pathLst>
          </a:custGeom>
          <a:blipFill>
            <a:blip r:embed="rId4"/>
            <a:stretch>
              <a:fillRect l="0" t="0" r="0" b="0"/>
            </a:stretch>
          </a:blipFill>
        </p:spPr>
      </p:sp>
      <p:grpSp>
        <p:nvGrpSpPr>
          <p:cNvPr name="Group 9" id="9"/>
          <p:cNvGrpSpPr/>
          <p:nvPr/>
        </p:nvGrpSpPr>
        <p:grpSpPr>
          <a:xfrm rot="0">
            <a:off x="8641123" y="6208984"/>
            <a:ext cx="1106216" cy="1106216"/>
            <a:chOff x="0" y="0"/>
            <a:chExt cx="812800" cy="812800"/>
          </a:xfrm>
        </p:grpSpPr>
        <p:sp>
          <p:nvSpPr>
            <p:cNvPr name="Freeform 10" id="10">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1" id="11"/>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2" id="12">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5"/>
            <a:stretch>
              <a:fillRect l="0" t="0" r="0" b="0"/>
            </a:stretch>
          </a:blipFill>
        </p:spPr>
      </p:sp>
      <p:sp>
        <p:nvSpPr>
          <p:cNvPr name="Freeform 13" id="13" descr="image of Kite practice test"/>
          <p:cNvSpPr/>
          <p:nvPr/>
        </p:nvSpPr>
        <p:spPr>
          <a:xfrm flipH="false" flipV="false" rot="0">
            <a:off x="5672680" y="1770863"/>
            <a:ext cx="3745858" cy="2657611"/>
          </a:xfrm>
          <a:custGeom>
            <a:avLst/>
            <a:gdLst/>
            <a:ahLst/>
            <a:cxnLst/>
            <a:rect r="r" b="b" t="t" l="l"/>
            <a:pathLst>
              <a:path h="2657611" w="3745858">
                <a:moveTo>
                  <a:pt x="0" y="0"/>
                </a:moveTo>
                <a:lnTo>
                  <a:pt x="3745858" y="0"/>
                </a:lnTo>
                <a:lnTo>
                  <a:pt x="3745858" y="2657612"/>
                </a:lnTo>
                <a:lnTo>
                  <a:pt x="0" y="2657612"/>
                </a:lnTo>
                <a:lnTo>
                  <a:pt x="0" y="0"/>
                </a:lnTo>
                <a:close/>
              </a:path>
            </a:pathLst>
          </a:custGeom>
          <a:blipFill>
            <a:blip r:embed="rId6"/>
            <a:stretch>
              <a:fillRect l="0" t="0" r="0" b="0"/>
            </a:stretch>
          </a:blipFill>
        </p:spPr>
      </p:sp>
      <p:sp>
        <p:nvSpPr>
          <p:cNvPr name="TextBox 14" id="14"/>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54</a:t>
            </a:r>
          </a:p>
        </p:txBody>
      </p:sp>
      <p:sp>
        <p:nvSpPr>
          <p:cNvPr name="TextBox 15" id="15"/>
          <p:cNvSpPr txBox="true"/>
          <p:nvPr/>
        </p:nvSpPr>
        <p:spPr>
          <a:xfrm rot="0">
            <a:off x="882107" y="1247477"/>
            <a:ext cx="8544256" cy="466236"/>
          </a:xfrm>
          <a:prstGeom prst="rect">
            <a:avLst/>
          </a:prstGeom>
        </p:spPr>
        <p:txBody>
          <a:bodyPr anchor="t" rtlCol="false" tIns="0" lIns="0" bIns="0" rIns="0">
            <a:spAutoFit/>
          </a:bodyPr>
          <a:lstStyle/>
          <a:p>
            <a:pPr algn="ctr">
              <a:lnSpc>
                <a:spcPts val="3652"/>
              </a:lnSpc>
            </a:pPr>
            <a:r>
              <a:rPr lang="en-US" b="true" sz="3290">
                <a:solidFill>
                  <a:srgbClr val="253439"/>
                </a:solidFill>
                <a:latin typeface="Glacial Indifference Bold"/>
                <a:ea typeface="Glacial Indifference Bold"/>
                <a:cs typeface="Glacial Indifference Bold"/>
                <a:sym typeface="Glacial Indifference Bold"/>
              </a:rPr>
              <a:t>Practice Tests</a:t>
            </a:r>
          </a:p>
        </p:txBody>
      </p:sp>
      <p:grpSp>
        <p:nvGrpSpPr>
          <p:cNvPr name="Group 16" id="16"/>
          <p:cNvGrpSpPr/>
          <p:nvPr/>
        </p:nvGrpSpPr>
        <p:grpSpPr>
          <a:xfrm rot="0">
            <a:off x="1066036" y="2236949"/>
            <a:ext cx="4272128" cy="2100184"/>
            <a:chOff x="0" y="0"/>
            <a:chExt cx="5696171" cy="2800245"/>
          </a:xfrm>
        </p:grpSpPr>
        <p:sp>
          <p:nvSpPr>
            <p:cNvPr name="TextBox 17" id="17"/>
            <p:cNvSpPr txBox="true"/>
            <p:nvPr/>
          </p:nvSpPr>
          <p:spPr>
            <a:xfrm rot="0">
              <a:off x="0" y="0"/>
              <a:ext cx="5696171" cy="398780"/>
            </a:xfrm>
            <a:prstGeom prst="rect">
              <a:avLst/>
            </a:prstGeom>
          </p:spPr>
          <p:txBody>
            <a:bodyPr anchor="t" rtlCol="false" tIns="0" lIns="0" bIns="0" rIns="0">
              <a:spAutoFit/>
            </a:bodyPr>
            <a:lstStyle/>
            <a:p>
              <a:pPr algn="ctr">
                <a:lnSpc>
                  <a:spcPts val="2220"/>
                </a:lnSpc>
              </a:pPr>
              <a:r>
                <a:rPr lang="en-US" b="true" sz="2000" u="sng">
                  <a:solidFill>
                    <a:srgbClr val="253439"/>
                  </a:solidFill>
                  <a:latin typeface="Glacial Indifference Bold"/>
                  <a:ea typeface="Glacial Indifference Bold"/>
                  <a:cs typeface="Glacial Indifference Bold"/>
                  <a:sym typeface="Glacial Indifference Bold"/>
                  <a:hlinkClick r:id="rId7" tooltip="https://student-testlet.kiteaai.org"/>
                </a:rPr>
                <a:t>https://student-testlet.kiteaai.org/</a:t>
              </a:r>
            </a:p>
          </p:txBody>
        </p:sp>
        <p:sp>
          <p:nvSpPr>
            <p:cNvPr name="TextBox 18" id="18"/>
            <p:cNvSpPr txBox="true"/>
            <p:nvPr/>
          </p:nvSpPr>
          <p:spPr>
            <a:xfrm rot="0">
              <a:off x="0" y="466725"/>
              <a:ext cx="5326257" cy="2333520"/>
            </a:xfrm>
            <a:prstGeom prst="rect">
              <a:avLst/>
            </a:prstGeom>
          </p:spPr>
          <p:txBody>
            <a:bodyPr anchor="t" rtlCol="false" tIns="0" lIns="0" bIns="0" rIns="0">
              <a:spAutoFit/>
            </a:bodyPr>
            <a:lstStyle/>
            <a:p>
              <a:pPr algn="ctr">
                <a:lnSpc>
                  <a:spcPts val="2366"/>
                </a:lnSpc>
              </a:pPr>
              <a:r>
                <a:rPr lang="en-US" sz="1690">
                  <a:solidFill>
                    <a:srgbClr val="000000"/>
                  </a:solidFill>
                  <a:latin typeface="Glacial Indifference"/>
                  <a:ea typeface="Glacial Indifference"/>
                  <a:cs typeface="Glacial Indifference"/>
                  <a:sym typeface="Glacial Indifference"/>
                </a:rPr>
                <a:t>username: tech.demo</a:t>
              </a:r>
            </a:p>
            <a:p>
              <a:pPr algn="ctr">
                <a:lnSpc>
                  <a:spcPts val="2366"/>
                </a:lnSpc>
                <a:spcBef>
                  <a:spcPct val="0"/>
                </a:spcBef>
              </a:pPr>
              <a:r>
                <a:rPr lang="en-US" sz="1690">
                  <a:solidFill>
                    <a:srgbClr val="000000"/>
                  </a:solidFill>
                  <a:latin typeface="Glacial Indifference"/>
                  <a:ea typeface="Glacial Indifference"/>
                  <a:cs typeface="Glacial Indifference"/>
                  <a:sym typeface="Glacial Indifference"/>
                </a:rPr>
                <a:t>password: MAZE8</a:t>
              </a:r>
            </a:p>
            <a:p>
              <a:pPr algn="ctr">
                <a:lnSpc>
                  <a:spcPts val="2366"/>
                </a:lnSpc>
                <a:spcBef>
                  <a:spcPct val="0"/>
                </a:spcBef>
              </a:pPr>
            </a:p>
            <a:p>
              <a:pPr algn="l">
                <a:lnSpc>
                  <a:spcPts val="2366"/>
                </a:lnSpc>
                <a:spcBef>
                  <a:spcPct val="0"/>
                </a:spcBef>
              </a:pPr>
              <a:r>
                <a:rPr lang="en-US" sz="1690">
                  <a:solidFill>
                    <a:srgbClr val="000000"/>
                  </a:solidFill>
                  <a:latin typeface="Glacial Indifference"/>
                  <a:ea typeface="Glacial Indifference"/>
                  <a:cs typeface="Glacial Indifference"/>
                  <a:sym typeface="Glacial Indifference"/>
                </a:rPr>
                <a:t>Click on </a:t>
              </a:r>
              <a:r>
                <a:rPr lang="en-US" sz="1690" i="true">
                  <a:solidFill>
                    <a:srgbClr val="000000"/>
                  </a:solidFill>
                  <a:latin typeface="Glacial Indifference Italics"/>
                  <a:ea typeface="Glacial Indifference Italics"/>
                  <a:cs typeface="Glacial Indifference Italics"/>
                  <a:sym typeface="Glacial Indifference Italics"/>
                </a:rPr>
                <a:t>Practice First</a:t>
              </a:r>
              <a:r>
                <a:rPr lang="en-US" sz="1690">
                  <a:solidFill>
                    <a:srgbClr val="000000"/>
                  </a:solidFill>
                  <a:latin typeface="Glacial Indifference"/>
                  <a:ea typeface="Glacial Indifference"/>
                  <a:cs typeface="Glacial Indifference"/>
                  <a:sym typeface="Glacial Indifference"/>
                </a:rPr>
                <a:t>.</a:t>
              </a:r>
            </a:p>
            <a:p>
              <a:pPr algn="l" marL="365000" indent="-182500" lvl="1">
                <a:lnSpc>
                  <a:spcPts val="2366"/>
                </a:lnSpc>
                <a:spcBef>
                  <a:spcPct val="0"/>
                </a:spcBef>
                <a:buAutoNum type="arabicPeriod" startAt="1"/>
              </a:pPr>
              <a:r>
                <a:rPr lang="en-US" sz="1690">
                  <a:solidFill>
                    <a:srgbClr val="000000"/>
                  </a:solidFill>
                  <a:latin typeface="Glacial Indifference"/>
                  <a:ea typeface="Glacial Indifference"/>
                  <a:cs typeface="Glacial Indifference"/>
                  <a:sym typeface="Glacial Indifference"/>
                </a:rPr>
                <a:t>Choose ELA or Math.</a:t>
              </a:r>
            </a:p>
            <a:p>
              <a:pPr algn="l" marL="365000" indent="-182500" lvl="1">
                <a:lnSpc>
                  <a:spcPts val="2366"/>
                </a:lnSpc>
                <a:spcBef>
                  <a:spcPct val="0"/>
                </a:spcBef>
                <a:buAutoNum type="arabicPeriod" startAt="1"/>
              </a:pPr>
              <a:r>
                <a:rPr lang="en-US" sz="1690">
                  <a:solidFill>
                    <a:srgbClr val="000000"/>
                  </a:solidFill>
                  <a:latin typeface="Glacial Indifference"/>
                  <a:ea typeface="Glacial Indifference"/>
                  <a:cs typeface="Glacial Indifference"/>
                  <a:sym typeface="Glacial Indifference"/>
                </a:rPr>
                <a:t>Select the grade band then </a:t>
              </a:r>
              <a:r>
                <a:rPr lang="en-US" sz="1690" i="true">
                  <a:solidFill>
                    <a:srgbClr val="000000"/>
                  </a:solidFill>
                  <a:latin typeface="Glacial Indifference Italics"/>
                  <a:ea typeface="Glacial Indifference Italics"/>
                  <a:cs typeface="Glacial Indifference Italics"/>
                  <a:sym typeface="Glacial Indifference Italics"/>
                </a:rPr>
                <a:t>Take Test</a:t>
              </a:r>
              <a:r>
                <a:rPr lang="en-US" sz="1690">
                  <a:solidFill>
                    <a:srgbClr val="000000"/>
                  </a:solidFill>
                  <a:latin typeface="Glacial Indifference"/>
                  <a:ea typeface="Glacial Indifference"/>
                  <a:cs typeface="Glacial Indifference"/>
                  <a:sym typeface="Glacial Indifference"/>
                </a:rPr>
                <a:t>.</a:t>
              </a:r>
            </a:p>
          </p:txBody>
        </p:sp>
      </p:grpSp>
      <p:grpSp>
        <p:nvGrpSpPr>
          <p:cNvPr name="Group 19" id="19"/>
          <p:cNvGrpSpPr/>
          <p:nvPr/>
        </p:nvGrpSpPr>
        <p:grpSpPr>
          <a:xfrm rot="0">
            <a:off x="167300" y="242239"/>
            <a:ext cx="6814337" cy="721883"/>
            <a:chOff x="0" y="0"/>
            <a:chExt cx="2523829" cy="267364"/>
          </a:xfrm>
        </p:grpSpPr>
        <p:sp>
          <p:nvSpPr>
            <p:cNvPr name="Freeform 20" id="20">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21" id="21"/>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sp>
        <p:nvSpPr>
          <p:cNvPr name="TextBox 22" id="22"/>
          <p:cNvSpPr txBox="true"/>
          <p:nvPr/>
        </p:nvSpPr>
        <p:spPr>
          <a:xfrm rot="0">
            <a:off x="215166" y="253613"/>
            <a:ext cx="6814337"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PREPARE STUDENTS TO TEST</a:t>
            </a:r>
          </a:p>
        </p:txBody>
      </p:sp>
    </p:spTree>
  </p:cSld>
  <p:clrMapOvr>
    <a:masterClrMapping/>
  </p:clrMapOvr>
</p:sld>
</file>

<file path=ppt/slides/slide5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55</a:t>
            </a:r>
          </a:p>
        </p:txBody>
      </p:sp>
      <p:sp>
        <p:nvSpPr>
          <p:cNvPr name="TextBox 13" id="13"/>
          <p:cNvSpPr txBox="true"/>
          <p:nvPr/>
        </p:nvSpPr>
        <p:spPr>
          <a:xfrm rot="0">
            <a:off x="731520" y="1314794"/>
            <a:ext cx="9188888" cy="5382166"/>
          </a:xfrm>
          <a:prstGeom prst="rect">
            <a:avLst/>
          </a:prstGeom>
        </p:spPr>
        <p:txBody>
          <a:bodyPr anchor="t" rtlCol="false" tIns="0" lIns="0" bIns="0" rIns="0">
            <a:spAutoFit/>
          </a:bodyPr>
          <a:lstStyle/>
          <a:p>
            <a:pPr algn="l">
              <a:lnSpc>
                <a:spcPts val="3359"/>
              </a:lnSpc>
            </a:pPr>
            <a:r>
              <a:rPr lang="en-US" sz="2400" b="true">
                <a:solidFill>
                  <a:srgbClr val="000000"/>
                </a:solidFill>
                <a:latin typeface="HK Grotesk Bold"/>
                <a:ea typeface="HK Grotesk Bold"/>
                <a:cs typeface="HK Grotesk Bold"/>
                <a:sym typeface="HK Grotesk Bold"/>
              </a:rPr>
              <a:t>How to help students not get “bogged” down with a question:</a:t>
            </a:r>
          </a:p>
          <a:p>
            <a:pPr algn="l">
              <a:lnSpc>
                <a:spcPts val="3359"/>
              </a:lnSpc>
            </a:pPr>
            <a:r>
              <a:rPr lang="en-US" sz="2400">
                <a:solidFill>
                  <a:srgbClr val="000000"/>
                </a:solidFill>
                <a:latin typeface="HK Grotesk"/>
                <a:ea typeface="HK Grotesk"/>
                <a:cs typeface="HK Grotesk"/>
                <a:sym typeface="HK Grotesk"/>
              </a:rPr>
              <a:t>(Script that you can use)</a:t>
            </a:r>
          </a:p>
          <a:p>
            <a:pPr algn="l">
              <a:lnSpc>
                <a:spcPts val="3359"/>
              </a:lnSpc>
            </a:pPr>
            <a:r>
              <a:rPr lang="en-US" sz="2400">
                <a:solidFill>
                  <a:srgbClr val="000000"/>
                </a:solidFill>
                <a:latin typeface="HK Grotesk"/>
                <a:ea typeface="HK Grotesk"/>
                <a:cs typeface="HK Grotesk"/>
                <a:sym typeface="HK Grotesk"/>
              </a:rPr>
              <a:t>“Class, let’s review some tips for working through (math, ELA) testlets.  Remember:</a:t>
            </a:r>
          </a:p>
          <a:p>
            <a:pPr algn="l">
              <a:lnSpc>
                <a:spcPts val="3359"/>
              </a:lnSpc>
            </a:pPr>
            <a:r>
              <a:rPr lang="en-US" sz="2400">
                <a:solidFill>
                  <a:srgbClr val="000000"/>
                </a:solidFill>
                <a:latin typeface="HK Grotesk"/>
                <a:ea typeface="HK Grotesk"/>
                <a:cs typeface="HK Grotesk"/>
                <a:sym typeface="HK Grotesk"/>
              </a:rPr>
              <a:t>1.) </a:t>
            </a:r>
            <a:r>
              <a:rPr lang="en-US" sz="2400" i="true">
                <a:solidFill>
                  <a:srgbClr val="000000"/>
                </a:solidFill>
                <a:latin typeface="HK Grotesk Italics"/>
                <a:ea typeface="HK Grotesk Italics"/>
                <a:cs typeface="HK Grotesk Italics"/>
                <a:sym typeface="HK Grotesk Italics"/>
              </a:rPr>
              <a:t>If you know the answer, mark your choice</a:t>
            </a:r>
          </a:p>
          <a:p>
            <a:pPr algn="l">
              <a:lnSpc>
                <a:spcPts val="3359"/>
              </a:lnSpc>
            </a:pPr>
            <a:r>
              <a:rPr lang="en-US" sz="2400" i="true">
                <a:solidFill>
                  <a:srgbClr val="000000"/>
                </a:solidFill>
                <a:latin typeface="HK Grotesk Italics"/>
                <a:ea typeface="HK Grotesk Italics"/>
                <a:cs typeface="HK Grotesk Italics"/>
                <a:sym typeface="HK Grotesk Italics"/>
              </a:rPr>
              <a:t>2.) Can you answer the question in a couple of minutes?  Then go ahead and  figure it out</a:t>
            </a:r>
          </a:p>
          <a:p>
            <a:pPr algn="l">
              <a:lnSpc>
                <a:spcPts val="3359"/>
              </a:lnSpc>
            </a:pPr>
            <a:r>
              <a:rPr lang="en-US" sz="2400" i="true">
                <a:solidFill>
                  <a:srgbClr val="000000"/>
                </a:solidFill>
                <a:latin typeface="HK Grotesk Italics"/>
                <a:ea typeface="HK Grotesk Italics"/>
                <a:cs typeface="HK Grotesk Italics"/>
                <a:sym typeface="HK Grotesk Italics"/>
              </a:rPr>
              <a:t>3.) Do you not know how to answer the question?  Mark your best answer and move on. You can come back at the end and review.”</a:t>
            </a:r>
          </a:p>
          <a:p>
            <a:pPr algn="l">
              <a:lnSpc>
                <a:spcPts val="3359"/>
              </a:lnSpc>
            </a:pPr>
          </a:p>
          <a:p>
            <a:pPr algn="l">
              <a:lnSpc>
                <a:spcPts val="3359"/>
              </a:lnSpc>
            </a:pPr>
            <a:r>
              <a:rPr lang="en-US" sz="2400">
                <a:solidFill>
                  <a:srgbClr val="000000"/>
                </a:solidFill>
                <a:latin typeface="HK Grotesk"/>
                <a:ea typeface="HK Grotesk"/>
                <a:cs typeface="HK Grotesk"/>
                <a:sym typeface="HK Grotesk"/>
              </a:rPr>
              <a:t>Sitting and staring at something for a longer and longer time does not help a student answer correctly!</a:t>
            </a:r>
          </a:p>
          <a:p>
            <a:pPr algn="l">
              <a:lnSpc>
                <a:spcPts val="2880"/>
              </a:lnSpc>
            </a:pPr>
          </a:p>
        </p:txBody>
      </p:sp>
      <p:grpSp>
        <p:nvGrpSpPr>
          <p:cNvPr name="Group 14" id="14"/>
          <p:cNvGrpSpPr/>
          <p:nvPr/>
        </p:nvGrpSpPr>
        <p:grpSpPr>
          <a:xfrm rot="0">
            <a:off x="167300" y="242239"/>
            <a:ext cx="6814337" cy="721883"/>
            <a:chOff x="0" y="0"/>
            <a:chExt cx="2523829" cy="267364"/>
          </a:xfrm>
        </p:grpSpPr>
        <p:sp>
          <p:nvSpPr>
            <p:cNvPr name="Freeform 15" id="15">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6" id="16"/>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sp>
        <p:nvSpPr>
          <p:cNvPr name="TextBox 17" id="17"/>
          <p:cNvSpPr txBox="true"/>
          <p:nvPr/>
        </p:nvSpPr>
        <p:spPr>
          <a:xfrm rot="0">
            <a:off x="215166" y="253613"/>
            <a:ext cx="6814337"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PREPARE STUDENTS TO TEST</a:t>
            </a:r>
          </a:p>
        </p:txBody>
      </p:sp>
    </p:spTree>
  </p:cSld>
  <p:clrMapOvr>
    <a:masterClrMapping/>
  </p:clrMapOvr>
</p:sld>
</file>

<file path=ppt/slides/slide5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167300" y="313938"/>
            <a:ext cx="6814337" cy="464821"/>
          </a:xfrm>
          <a:prstGeom prst="rect">
            <a:avLst/>
          </a:prstGeom>
        </p:spPr>
        <p:txBody>
          <a:bodyPr anchor="t" rtlCol="false" tIns="0" lIns="0" bIns="0" rIns="0">
            <a:spAutoFit/>
          </a:bodyPr>
          <a:lstStyle/>
          <a:p>
            <a:pPr algn="ctr">
              <a:lnSpc>
                <a:spcPts val="3779"/>
              </a:lnSpc>
            </a:pPr>
            <a:r>
              <a:rPr lang="en-US" sz="2699">
                <a:solidFill>
                  <a:srgbClr val="FFFFFF"/>
                </a:solidFill>
                <a:latin typeface="Glacial Indifference"/>
                <a:ea typeface="Glacial Indifference"/>
                <a:cs typeface="Glacial Indifference"/>
                <a:sym typeface="Glacial Indifference"/>
              </a:rPr>
              <a:t>PREPARE STUDENTS TO TEST RESOURCES</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56</a:t>
            </a:r>
          </a:p>
        </p:txBody>
      </p:sp>
      <p:sp>
        <p:nvSpPr>
          <p:cNvPr name="TextBox 17" id="17"/>
          <p:cNvSpPr txBox="true"/>
          <p:nvPr/>
        </p:nvSpPr>
        <p:spPr>
          <a:xfrm rot="0">
            <a:off x="658372" y="1347984"/>
            <a:ext cx="8363708" cy="2824480"/>
          </a:xfrm>
          <a:prstGeom prst="rect">
            <a:avLst/>
          </a:prstGeom>
        </p:spPr>
        <p:txBody>
          <a:bodyPr anchor="t" rtlCol="false" tIns="0" lIns="0" bIns="0" rIns="0">
            <a:spAutoFit/>
          </a:bodyPr>
          <a:lstStyle/>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5" tooltip="https://student-testlet.kiteaai.org"/>
              </a:rPr>
              <a:t>Kite Practice Test</a:t>
            </a:r>
          </a:p>
          <a:p>
            <a:pPr algn="l" marL="1381761" indent="-460587" lvl="2">
              <a:lnSpc>
                <a:spcPts val="3200"/>
              </a:lnSpc>
              <a:buFont typeface="Arial"/>
              <a:buChar char="⚬"/>
            </a:pPr>
            <a:r>
              <a:rPr lang="en-US" sz="3200">
                <a:solidFill>
                  <a:srgbClr val="253439"/>
                </a:solidFill>
                <a:latin typeface="Glacial Indifference"/>
                <a:ea typeface="Glacial Indifference"/>
                <a:cs typeface="Glacial Indifference"/>
                <a:sym typeface="Glacial Indifference"/>
              </a:rPr>
              <a:t>Username: tech.demo</a:t>
            </a:r>
          </a:p>
          <a:p>
            <a:pPr algn="l" marL="1381761" indent="-460587" lvl="2">
              <a:lnSpc>
                <a:spcPts val="3200"/>
              </a:lnSpc>
              <a:buFont typeface="Arial"/>
              <a:buChar char="⚬"/>
            </a:pPr>
            <a:r>
              <a:rPr lang="en-US" sz="3200">
                <a:solidFill>
                  <a:srgbClr val="253439"/>
                </a:solidFill>
                <a:latin typeface="Glacial Indifference"/>
                <a:ea typeface="Glacial Indifference"/>
                <a:cs typeface="Glacial Indifference"/>
                <a:sym typeface="Glacial Indifference"/>
              </a:rPr>
              <a:t>Password: MAZE8</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6" tooltip="https://files.kiteaai.org/documentation/testlets/MT/Testlet_Kite_Student_Portal_Manual_MAST.pdf"/>
              </a:rPr>
              <a:t>Kite Student Portal Manual</a:t>
            </a:r>
          </a:p>
          <a:p>
            <a:pPr algn="l">
              <a:lnSpc>
                <a:spcPts val="3200"/>
              </a:lnSpc>
            </a:pPr>
          </a:p>
          <a:p>
            <a:pPr algn="ctr">
              <a:lnSpc>
                <a:spcPts val="3200"/>
              </a:lnSpc>
            </a:pPr>
          </a:p>
        </p:txBody>
      </p:sp>
      <p:sp>
        <p:nvSpPr>
          <p:cNvPr name="TextBox 18" id="18"/>
          <p:cNvSpPr txBox="true"/>
          <p:nvPr/>
        </p:nvSpPr>
        <p:spPr>
          <a:xfrm rot="0">
            <a:off x="2235138" y="6485299"/>
            <a:ext cx="5210175" cy="591686"/>
          </a:xfrm>
          <a:prstGeom prst="rect">
            <a:avLst/>
          </a:prstGeom>
        </p:spPr>
        <p:txBody>
          <a:bodyPr anchor="t" rtlCol="false" tIns="0" lIns="0" bIns="0" rIns="0">
            <a:spAutoFit/>
          </a:bodyPr>
          <a:lstStyle/>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All MAST-related resources can be found </a:t>
            </a:r>
          </a:p>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on the </a:t>
            </a:r>
            <a:r>
              <a:rPr lang="en-US" sz="2294" i="true" u="sng">
                <a:solidFill>
                  <a:srgbClr val="000000"/>
                </a:solidFill>
                <a:latin typeface="Glacial Indifference Italics"/>
                <a:ea typeface="Glacial Indifference Italics"/>
                <a:cs typeface="Glacial Indifference Italics"/>
                <a:sym typeface="Glacial Indifference Italics"/>
                <a:hlinkClick r:id="rId7" tooltip="https://newmeridiancorp.org/montana-aligned-to-standards-through-year-program-portal/"/>
              </a:rPr>
              <a:t>MAST Portal</a:t>
            </a:r>
          </a:p>
        </p:txBody>
      </p:sp>
    </p:spTree>
  </p:cSld>
  <p:clrMapOvr>
    <a:masterClrMapping/>
  </p:clrMapOvr>
</p:sld>
</file>

<file path=ppt/slides/slide5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TextBox 14" id="14"/>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TESTING TASKS</a:t>
            </a:r>
          </a:p>
        </p:txBody>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57</a:t>
            </a:r>
          </a:p>
        </p:txBody>
      </p:sp>
      <p:sp>
        <p:nvSpPr>
          <p:cNvPr name="TextBox 16" id="16"/>
          <p:cNvSpPr txBox="true"/>
          <p:nvPr/>
        </p:nvSpPr>
        <p:spPr>
          <a:xfrm rot="0">
            <a:off x="1386775" y="863787"/>
            <a:ext cx="7374491" cy="614937"/>
          </a:xfrm>
          <a:prstGeom prst="rect">
            <a:avLst/>
          </a:prstGeom>
        </p:spPr>
        <p:txBody>
          <a:bodyPr anchor="t" rtlCol="false" tIns="0" lIns="0" bIns="0" rIns="0">
            <a:spAutoFit/>
          </a:bodyPr>
          <a:lstStyle/>
          <a:p>
            <a:pPr algn="ctr">
              <a:lnSpc>
                <a:spcPts val="5372"/>
              </a:lnSpc>
            </a:pPr>
            <a:r>
              <a:rPr lang="en-US" sz="2699">
                <a:solidFill>
                  <a:srgbClr val="222222"/>
                </a:solidFill>
                <a:latin typeface="Roboto Condensed"/>
                <a:ea typeface="Roboto Condensed"/>
                <a:cs typeface="Roboto Condensed"/>
                <a:sym typeface="Roboto Condensed"/>
              </a:rPr>
              <a:t>The WHY: Successful administration of the MAST.</a:t>
            </a:r>
          </a:p>
        </p:txBody>
      </p:sp>
      <p:sp>
        <p:nvSpPr>
          <p:cNvPr name="Freeform 17" id="17">
            <a:extLst>
              <a:ext uri="{C183D7F6-B498-43B3-948B-1728B52AA6E4}">
                <adec:decorative xmlns:adec="http://schemas.microsoft.com/office/drawing/2017/decorative" val="1"/>
              </a:ext>
            </a:extLst>
          </p:cNvPr>
          <p:cNvSpPr/>
          <p:nvPr/>
        </p:nvSpPr>
        <p:spPr>
          <a:xfrm flipH="false" flipV="false" rot="0">
            <a:off x="164341" y="1678749"/>
            <a:ext cx="9553748" cy="5506155"/>
          </a:xfrm>
          <a:custGeom>
            <a:avLst/>
            <a:gdLst/>
            <a:ahLst/>
            <a:cxnLst/>
            <a:rect r="r" b="b" t="t" l="l"/>
            <a:pathLst>
              <a:path h="5506155" w="9553748">
                <a:moveTo>
                  <a:pt x="0" y="0"/>
                </a:moveTo>
                <a:lnTo>
                  <a:pt x="9553748" y="0"/>
                </a:lnTo>
                <a:lnTo>
                  <a:pt x="9553748" y="5506155"/>
                </a:lnTo>
                <a:lnTo>
                  <a:pt x="0" y="5506155"/>
                </a:lnTo>
                <a:lnTo>
                  <a:pt x="0" y="0"/>
                </a:lnTo>
                <a:close/>
              </a:path>
            </a:pathLst>
          </a:custGeom>
          <a:blipFill>
            <a:blip r:embed="rId4">
              <a:extLst>
                <a:ext uri="{96DAC541-7B7A-43D3-8B79-37D633B846F1}">
                  <asvg:svgBlip xmlns:asvg="http://schemas.microsoft.com/office/drawing/2016/SVG/main" r:embed="rId5"/>
                </a:ext>
              </a:extLst>
            </a:blip>
            <a:stretch>
              <a:fillRect l="0" t="0" r="0" b="-100906"/>
            </a:stretch>
          </a:blipFill>
        </p:spPr>
      </p:sp>
      <p:sp>
        <p:nvSpPr>
          <p:cNvPr name="TextBox 18" id="18"/>
          <p:cNvSpPr txBox="true"/>
          <p:nvPr/>
        </p:nvSpPr>
        <p:spPr>
          <a:xfrm rot="0">
            <a:off x="391874" y="5987249"/>
            <a:ext cx="1252089"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After Testing</a:t>
            </a:r>
          </a:p>
        </p:txBody>
      </p:sp>
      <p:sp>
        <p:nvSpPr>
          <p:cNvPr name="TextBox 19" id="19"/>
          <p:cNvSpPr txBox="true"/>
          <p:nvPr/>
        </p:nvSpPr>
        <p:spPr>
          <a:xfrm rot="0">
            <a:off x="430963" y="4067790"/>
            <a:ext cx="1173911"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During Testing</a:t>
            </a:r>
          </a:p>
        </p:txBody>
      </p:sp>
      <p:sp>
        <p:nvSpPr>
          <p:cNvPr name="TextBox 20" id="20"/>
          <p:cNvSpPr txBox="true"/>
          <p:nvPr/>
        </p:nvSpPr>
        <p:spPr>
          <a:xfrm rot="0">
            <a:off x="430963" y="2156958"/>
            <a:ext cx="1173911"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Before Testing</a:t>
            </a:r>
          </a:p>
        </p:txBody>
      </p:sp>
      <p:sp>
        <p:nvSpPr>
          <p:cNvPr name="TextBox 21" id="21"/>
          <p:cNvSpPr txBox="true"/>
          <p:nvPr/>
        </p:nvSpPr>
        <p:spPr>
          <a:xfrm rot="0">
            <a:off x="5867538" y="1886834"/>
            <a:ext cx="4537208" cy="958843"/>
          </a:xfrm>
          <a:prstGeom prst="rect">
            <a:avLst/>
          </a:prstGeom>
        </p:spPr>
        <p:txBody>
          <a:bodyPr anchor="t" rtlCol="false" tIns="0" lIns="0" bIns="0" rIns="0">
            <a:spAutoFit/>
          </a:bodyPr>
          <a:lstStyle/>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Verify Student Rosters &amp; PNPs</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Print Student Tickets &amp; DACs</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Prepare Students to Test</a:t>
            </a:r>
          </a:p>
        </p:txBody>
      </p:sp>
      <p:sp>
        <p:nvSpPr>
          <p:cNvPr name="Freeform 22" id="22">
            <a:extLst>
              <a:ext uri="{C183D7F6-B498-43B3-948B-1728B52AA6E4}">
                <adec:decorative xmlns:adec="http://schemas.microsoft.com/office/drawing/2017/decorative" val="1"/>
              </a:ext>
            </a:extLst>
          </p:cNvPr>
          <p:cNvSpPr/>
          <p:nvPr/>
        </p:nvSpPr>
        <p:spPr>
          <a:xfrm flipH="false" flipV="false" rot="0">
            <a:off x="1885436" y="3948949"/>
            <a:ext cx="3730713" cy="321277"/>
          </a:xfrm>
          <a:custGeom>
            <a:avLst/>
            <a:gdLst/>
            <a:ahLst/>
            <a:cxnLst/>
            <a:rect r="r" b="b" t="t" l="l"/>
            <a:pathLst>
              <a:path h="321277" w="3730713">
                <a:moveTo>
                  <a:pt x="0" y="0"/>
                </a:moveTo>
                <a:lnTo>
                  <a:pt x="3730713" y="0"/>
                </a:lnTo>
                <a:lnTo>
                  <a:pt x="3730713" y="321277"/>
                </a:lnTo>
                <a:lnTo>
                  <a:pt x="0" y="321277"/>
                </a:lnTo>
                <a:lnTo>
                  <a:pt x="0" y="0"/>
                </a:lnTo>
                <a:close/>
              </a:path>
            </a:pathLst>
          </a:custGeom>
          <a:blipFill>
            <a:blip r:embed="rId6"/>
            <a:stretch>
              <a:fillRect l="-212757" t="-753537" r="-411661" b="-1112778"/>
            </a:stretch>
          </a:blipFill>
          <a:ln w="38100" cap="sq">
            <a:solidFill>
              <a:srgbClr val="C12A2F"/>
            </a:solidFill>
            <a:prstDash val="solid"/>
            <a:miter/>
          </a:ln>
        </p:spPr>
      </p:sp>
      <p:sp>
        <p:nvSpPr>
          <p:cNvPr name="TextBox 23" id="23"/>
          <p:cNvSpPr txBox="true"/>
          <p:nvPr/>
        </p:nvSpPr>
        <p:spPr>
          <a:xfrm rot="0">
            <a:off x="1885436" y="1886834"/>
            <a:ext cx="4537208" cy="1273168"/>
          </a:xfrm>
          <a:prstGeom prst="rect">
            <a:avLst/>
          </a:prstGeom>
        </p:spPr>
        <p:txBody>
          <a:bodyPr anchor="t" rtlCol="false" tIns="0" lIns="0" bIns="0" rIns="0">
            <a:spAutoFit/>
          </a:bodyPr>
          <a:lstStyle/>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Access the Kite Educator Portal</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Complete Test Security Agreement</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Complete Training</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Schedule Testlets </a:t>
            </a:r>
          </a:p>
        </p:txBody>
      </p:sp>
      <p:sp>
        <p:nvSpPr>
          <p:cNvPr name="TextBox 24" id="24"/>
          <p:cNvSpPr txBox="true"/>
          <p:nvPr/>
        </p:nvSpPr>
        <p:spPr>
          <a:xfrm rot="0">
            <a:off x="1885436" y="3920374"/>
            <a:ext cx="5982728" cy="958833"/>
          </a:xfrm>
          <a:prstGeom prst="rect">
            <a:avLst/>
          </a:prstGeom>
        </p:spPr>
        <p:txBody>
          <a:bodyPr anchor="t" rtlCol="false" tIns="0" lIns="0" bIns="0" rIns="0">
            <a:spAutoFit/>
          </a:bodyPr>
          <a:lstStyle/>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Administer Testlets</a:t>
            </a:r>
          </a:p>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Monitor Testlet Completion</a:t>
            </a:r>
          </a:p>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Access &amp; Share Student Score Reports</a:t>
            </a:r>
          </a:p>
        </p:txBody>
      </p:sp>
      <p:sp>
        <p:nvSpPr>
          <p:cNvPr name="Freeform 25" id="25">
            <a:extLst>
              <a:ext uri="{C183D7F6-B498-43B3-948B-1728B52AA6E4}">
                <adec:decorative xmlns:adec="http://schemas.microsoft.com/office/drawing/2017/decorative" val="1"/>
              </a:ext>
            </a:extLst>
          </p:cNvPr>
          <p:cNvSpPr/>
          <p:nvPr/>
        </p:nvSpPr>
        <p:spPr>
          <a:xfrm flipH="false" flipV="false" rot="0">
            <a:off x="8947483" y="6501021"/>
            <a:ext cx="806117" cy="814179"/>
          </a:xfrm>
          <a:custGeom>
            <a:avLst/>
            <a:gdLst/>
            <a:ahLst/>
            <a:cxnLst/>
            <a:rect r="r" b="b" t="t" l="l"/>
            <a:pathLst>
              <a:path h="814179" w="806117">
                <a:moveTo>
                  <a:pt x="0" y="0"/>
                </a:moveTo>
                <a:lnTo>
                  <a:pt x="806117" y="0"/>
                </a:lnTo>
                <a:lnTo>
                  <a:pt x="806117" y="814179"/>
                </a:lnTo>
                <a:lnTo>
                  <a:pt x="0" y="814179"/>
                </a:lnTo>
                <a:lnTo>
                  <a:pt x="0" y="0"/>
                </a:lnTo>
                <a:close/>
              </a:path>
            </a:pathLst>
          </a:custGeom>
          <a:blipFill>
            <a:blip r:embed="rId7"/>
            <a:stretch>
              <a:fillRect l="0" t="0" r="0" b="0"/>
            </a:stretch>
          </a:blipFill>
        </p:spPr>
      </p:sp>
      <p:sp>
        <p:nvSpPr>
          <p:cNvPr name="TextBox 26" id="26"/>
          <p:cNvSpPr txBox="true"/>
          <p:nvPr/>
        </p:nvSpPr>
        <p:spPr>
          <a:xfrm rot="0">
            <a:off x="1885436" y="5761287"/>
            <a:ext cx="4604175" cy="1273158"/>
          </a:xfrm>
          <a:prstGeom prst="rect">
            <a:avLst/>
          </a:prstGeom>
        </p:spPr>
        <p:txBody>
          <a:bodyPr anchor="t" rtlCol="false" tIns="0" lIns="0" bIns="0" rIns="0">
            <a:spAutoFit/>
          </a:bodyPr>
          <a:lstStyle/>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Access &amp; Share Student Score Reports</a:t>
            </a:r>
          </a:p>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Reflect on the successes and challenges of administration</a:t>
            </a:r>
          </a:p>
          <a:p>
            <a:pPr algn="l">
              <a:lnSpc>
                <a:spcPts val="2503"/>
              </a:lnSpc>
            </a:pPr>
          </a:p>
        </p:txBody>
      </p:sp>
    </p:spTree>
  </p:cSld>
  <p:clrMapOvr>
    <a:masterClrMapping/>
  </p:clrMapOvr>
</p:sld>
</file>

<file path=ppt/slides/slide5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167300" y="253613"/>
            <a:ext cx="6814337"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ADMINISTER TESTLETS</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58</a:t>
            </a:r>
          </a:p>
        </p:txBody>
      </p:sp>
      <p:sp>
        <p:nvSpPr>
          <p:cNvPr name="Freeform 17" id="17" descr="image of manage tests in Kite"/>
          <p:cNvSpPr/>
          <p:nvPr/>
        </p:nvSpPr>
        <p:spPr>
          <a:xfrm flipH="false" flipV="false" rot="0">
            <a:off x="4373590" y="2222091"/>
            <a:ext cx="5274326" cy="2791684"/>
          </a:xfrm>
          <a:custGeom>
            <a:avLst/>
            <a:gdLst/>
            <a:ahLst/>
            <a:cxnLst/>
            <a:rect r="r" b="b" t="t" l="l"/>
            <a:pathLst>
              <a:path h="2791684" w="5274326">
                <a:moveTo>
                  <a:pt x="0" y="0"/>
                </a:moveTo>
                <a:lnTo>
                  <a:pt x="5274325" y="0"/>
                </a:lnTo>
                <a:lnTo>
                  <a:pt x="5274325" y="2791684"/>
                </a:lnTo>
                <a:lnTo>
                  <a:pt x="0" y="2791684"/>
                </a:lnTo>
                <a:lnTo>
                  <a:pt x="0" y="0"/>
                </a:lnTo>
                <a:close/>
              </a:path>
            </a:pathLst>
          </a:custGeom>
          <a:blipFill>
            <a:blip r:embed="rId5"/>
            <a:stretch>
              <a:fillRect l="0" t="0" r="0" b="0"/>
            </a:stretch>
          </a:blipFill>
          <a:ln w="38100" cap="sq">
            <a:solidFill>
              <a:srgbClr val="000000"/>
            </a:solidFill>
            <a:prstDash val="solid"/>
            <a:miter/>
          </a:ln>
        </p:spPr>
      </p:sp>
      <p:sp>
        <p:nvSpPr>
          <p:cNvPr name="Freeform 18" id="18" descr="image of manage tests in Kite"/>
          <p:cNvSpPr/>
          <p:nvPr/>
        </p:nvSpPr>
        <p:spPr>
          <a:xfrm flipH="false" flipV="false" rot="0">
            <a:off x="731520" y="5363519"/>
            <a:ext cx="5478459" cy="1712018"/>
          </a:xfrm>
          <a:custGeom>
            <a:avLst/>
            <a:gdLst/>
            <a:ahLst/>
            <a:cxnLst/>
            <a:rect r="r" b="b" t="t" l="l"/>
            <a:pathLst>
              <a:path h="1712018" w="5478459">
                <a:moveTo>
                  <a:pt x="0" y="0"/>
                </a:moveTo>
                <a:lnTo>
                  <a:pt x="5478459" y="0"/>
                </a:lnTo>
                <a:lnTo>
                  <a:pt x="5478459" y="1712018"/>
                </a:lnTo>
                <a:lnTo>
                  <a:pt x="0" y="1712018"/>
                </a:lnTo>
                <a:lnTo>
                  <a:pt x="0" y="0"/>
                </a:lnTo>
                <a:close/>
              </a:path>
            </a:pathLst>
          </a:custGeom>
          <a:blipFill>
            <a:blip r:embed="rId6"/>
            <a:stretch>
              <a:fillRect l="0" t="0" r="0" b="0"/>
            </a:stretch>
          </a:blipFill>
          <a:ln w="38100" cap="sq">
            <a:solidFill>
              <a:srgbClr val="000000"/>
            </a:solidFill>
            <a:prstDash val="solid"/>
            <a:miter/>
          </a:ln>
        </p:spPr>
      </p:sp>
      <p:sp>
        <p:nvSpPr>
          <p:cNvPr name="Freeform 19" id="19" descr="refresh, pause, resume in Kite"/>
          <p:cNvSpPr/>
          <p:nvPr/>
        </p:nvSpPr>
        <p:spPr>
          <a:xfrm flipH="false" flipV="false" rot="0">
            <a:off x="6381429" y="6554999"/>
            <a:ext cx="1471429" cy="629905"/>
          </a:xfrm>
          <a:custGeom>
            <a:avLst/>
            <a:gdLst/>
            <a:ahLst/>
            <a:cxnLst/>
            <a:rect r="r" b="b" t="t" l="l"/>
            <a:pathLst>
              <a:path h="629905" w="1471429">
                <a:moveTo>
                  <a:pt x="0" y="0"/>
                </a:moveTo>
                <a:lnTo>
                  <a:pt x="1471429" y="0"/>
                </a:lnTo>
                <a:lnTo>
                  <a:pt x="1471429" y="629905"/>
                </a:lnTo>
                <a:lnTo>
                  <a:pt x="0" y="629905"/>
                </a:lnTo>
                <a:lnTo>
                  <a:pt x="0" y="0"/>
                </a:lnTo>
                <a:close/>
              </a:path>
            </a:pathLst>
          </a:custGeom>
          <a:blipFill>
            <a:blip r:embed="rId7"/>
            <a:stretch>
              <a:fillRect l="0" t="0" r="-100058" b="0"/>
            </a:stretch>
          </a:blipFill>
          <a:ln w="9525" cap="sq">
            <a:solidFill>
              <a:srgbClr val="000000"/>
            </a:solidFill>
            <a:prstDash val="solid"/>
            <a:miter/>
          </a:ln>
        </p:spPr>
      </p:sp>
      <p:sp>
        <p:nvSpPr>
          <p:cNvPr name="TextBox 20" id="20"/>
          <p:cNvSpPr txBox="true"/>
          <p:nvPr/>
        </p:nvSpPr>
        <p:spPr>
          <a:xfrm rot="0">
            <a:off x="730710" y="1760137"/>
            <a:ext cx="3642880" cy="3419475"/>
          </a:xfrm>
          <a:prstGeom prst="rect">
            <a:avLst/>
          </a:prstGeom>
        </p:spPr>
        <p:txBody>
          <a:bodyPr anchor="t" rtlCol="false" tIns="0" lIns="0" bIns="0" rIns="0">
            <a:spAutoFit/>
          </a:bodyPr>
          <a:lstStyle/>
          <a:p>
            <a:pPr algn="l">
              <a:lnSpc>
                <a:spcPts val="1875"/>
              </a:lnSpc>
            </a:pPr>
            <a:r>
              <a:rPr lang="en-US" sz="1500" b="true">
                <a:solidFill>
                  <a:srgbClr val="000000"/>
                </a:solidFill>
                <a:latin typeface="Glacial Indifference Bold"/>
                <a:ea typeface="Glacial Indifference Bold"/>
                <a:cs typeface="Glacial Indifference Bold"/>
                <a:sym typeface="Glacial Indifference Bold"/>
              </a:rPr>
              <a:t>Materials Needed:</a:t>
            </a:r>
          </a:p>
          <a:p>
            <a:pPr algn="l" marL="323850" indent="-161925" lvl="1">
              <a:lnSpc>
                <a:spcPts val="1875"/>
              </a:lnSpc>
              <a:buFont typeface="Arial"/>
              <a:buChar char="•"/>
            </a:pPr>
            <a:r>
              <a:rPr lang="en-US" sz="1500">
                <a:solidFill>
                  <a:srgbClr val="000000"/>
                </a:solidFill>
                <a:latin typeface="Glacial Indifference"/>
                <a:ea typeface="Glacial Indifference"/>
                <a:cs typeface="Glacial Indifference"/>
                <a:sym typeface="Glacial Indifference"/>
              </a:rPr>
              <a:t>Print student test tickets (username/password)</a:t>
            </a:r>
          </a:p>
          <a:p>
            <a:pPr algn="l" marL="323850" indent="-161925" lvl="1">
              <a:lnSpc>
                <a:spcPts val="2100"/>
              </a:lnSpc>
              <a:buFont typeface="Arial"/>
              <a:buChar char="•"/>
            </a:pPr>
            <a:r>
              <a:rPr lang="en-US" sz="1500">
                <a:solidFill>
                  <a:srgbClr val="000000"/>
                </a:solidFill>
                <a:latin typeface="Glacial Indifference"/>
                <a:ea typeface="Glacial Indifference"/>
                <a:cs typeface="Glacial Indifference"/>
                <a:sym typeface="Glacial Indifference"/>
              </a:rPr>
              <a:t>Print Daily Access Codes (DACs)</a:t>
            </a:r>
          </a:p>
          <a:p>
            <a:pPr algn="l" marL="323850" indent="-161925" lvl="1">
              <a:lnSpc>
                <a:spcPts val="2100"/>
              </a:lnSpc>
              <a:buFont typeface="Arial"/>
              <a:buChar char="•"/>
            </a:pPr>
            <a:r>
              <a:rPr lang="en-US" sz="1500">
                <a:solidFill>
                  <a:srgbClr val="000000"/>
                </a:solidFill>
                <a:latin typeface="Glacial Indifference"/>
                <a:ea typeface="Glacial Indifference"/>
                <a:cs typeface="Glacial Indifference"/>
                <a:sym typeface="Glacial Indifference"/>
              </a:rPr>
              <a:t>Test Administration script</a:t>
            </a:r>
          </a:p>
          <a:p>
            <a:pPr algn="l">
              <a:lnSpc>
                <a:spcPts val="2100"/>
              </a:lnSpc>
            </a:pPr>
            <a:r>
              <a:rPr lang="en-US" sz="1500" b="true">
                <a:solidFill>
                  <a:srgbClr val="000000"/>
                </a:solidFill>
                <a:latin typeface="Glacial Indifference Bold"/>
                <a:ea typeface="Glacial Indifference Bold"/>
                <a:cs typeface="Glacial Indifference Bold"/>
                <a:sym typeface="Glacial Indifference Bold"/>
              </a:rPr>
              <a:t>During Administration:</a:t>
            </a:r>
          </a:p>
          <a:p>
            <a:pPr algn="l" marL="323850" indent="-161925" lvl="1">
              <a:lnSpc>
                <a:spcPts val="1875"/>
              </a:lnSpc>
              <a:buFont typeface="Arial"/>
              <a:buChar char="•"/>
            </a:pPr>
            <a:r>
              <a:rPr lang="en-US" sz="1500">
                <a:solidFill>
                  <a:srgbClr val="000000"/>
                </a:solidFill>
                <a:latin typeface="Glacial Indifference"/>
                <a:ea typeface="Glacial Indifference"/>
                <a:cs typeface="Glacial Indifference"/>
                <a:sym typeface="Glacial Indifference"/>
              </a:rPr>
              <a:t>Test administrators can view individual student progress status, number of unanswered questions, and progress through testlet.</a:t>
            </a:r>
          </a:p>
          <a:p>
            <a:pPr algn="l" marL="323850" indent="-161925" lvl="1">
              <a:lnSpc>
                <a:spcPts val="1875"/>
              </a:lnSpc>
              <a:buFont typeface="Arial"/>
              <a:buChar char="•"/>
            </a:pPr>
            <a:r>
              <a:rPr lang="en-US" sz="1500">
                <a:solidFill>
                  <a:srgbClr val="000000"/>
                </a:solidFill>
                <a:latin typeface="Glacial Indifference"/>
                <a:ea typeface="Glacial Indifference"/>
                <a:cs typeface="Glacial Indifference"/>
                <a:sym typeface="Glacial Indifference"/>
              </a:rPr>
              <a:t>Test administrators can pause/resume testlets.</a:t>
            </a:r>
          </a:p>
          <a:p>
            <a:pPr algn="l" marL="323850" indent="-161925" lvl="1">
              <a:lnSpc>
                <a:spcPts val="1875"/>
              </a:lnSpc>
              <a:buFont typeface="Arial"/>
              <a:buChar char="•"/>
            </a:pPr>
            <a:r>
              <a:rPr lang="en-US" sz="1500">
                <a:solidFill>
                  <a:srgbClr val="000000"/>
                </a:solidFill>
                <a:latin typeface="Glacial Indifference"/>
                <a:ea typeface="Glacial Indifference"/>
                <a:cs typeface="Glacial Indifference"/>
                <a:sym typeface="Glacial Indifference"/>
              </a:rPr>
              <a:t>Students must </a:t>
            </a:r>
            <a:r>
              <a:rPr lang="en-US" b="true" sz="1500" i="true">
                <a:solidFill>
                  <a:srgbClr val="000000"/>
                </a:solidFill>
                <a:latin typeface="Glacial Indifference Bold Italics"/>
                <a:ea typeface="Glacial Indifference Bold Italics"/>
                <a:cs typeface="Glacial Indifference Bold Italics"/>
                <a:sym typeface="Glacial Indifference Bold Italics"/>
              </a:rPr>
              <a:t>Submit </a:t>
            </a:r>
            <a:r>
              <a:rPr lang="en-US" sz="1500">
                <a:solidFill>
                  <a:srgbClr val="000000"/>
                </a:solidFill>
                <a:latin typeface="Glacial Indifference"/>
                <a:ea typeface="Glacial Indifference"/>
                <a:cs typeface="Glacial Indifference"/>
                <a:sym typeface="Glacial Indifference"/>
              </a:rPr>
              <a:t>testlets to get score report results.</a:t>
            </a:r>
          </a:p>
        </p:txBody>
      </p:sp>
      <p:sp>
        <p:nvSpPr>
          <p:cNvPr name="TextBox 21" id="21"/>
          <p:cNvSpPr txBox="true"/>
          <p:nvPr/>
        </p:nvSpPr>
        <p:spPr>
          <a:xfrm rot="0">
            <a:off x="4344474" y="1069566"/>
            <a:ext cx="5274326" cy="952500"/>
          </a:xfrm>
          <a:prstGeom prst="rect">
            <a:avLst/>
          </a:prstGeom>
        </p:spPr>
        <p:txBody>
          <a:bodyPr anchor="t" rtlCol="false" tIns="0" lIns="0" bIns="0" rIns="0">
            <a:spAutoFit/>
          </a:bodyPr>
          <a:lstStyle/>
          <a:p>
            <a:pPr algn="l">
              <a:lnSpc>
                <a:spcPts val="1875"/>
              </a:lnSpc>
            </a:pPr>
            <a:r>
              <a:rPr lang="en-US" sz="1500" b="true">
                <a:solidFill>
                  <a:srgbClr val="000000"/>
                </a:solidFill>
                <a:latin typeface="Glacial Indifference Bold"/>
                <a:ea typeface="Glacial Indifference Bold"/>
                <a:cs typeface="Glacial Indifference Bold"/>
                <a:sym typeface="Glacial Indifference Bold"/>
              </a:rPr>
              <a:t>Navigate to:</a:t>
            </a:r>
          </a:p>
          <a:p>
            <a:pPr algn="l" marL="323850" indent="-161925" lvl="1">
              <a:lnSpc>
                <a:spcPts val="1875"/>
              </a:lnSpc>
              <a:buFont typeface="Arial"/>
              <a:buChar char="•"/>
            </a:pPr>
            <a:r>
              <a:rPr lang="en-US" sz="1500">
                <a:solidFill>
                  <a:srgbClr val="000000"/>
                </a:solidFill>
                <a:latin typeface="Glacial Indifference"/>
                <a:ea typeface="Glacial Indifference"/>
                <a:cs typeface="Glacial Indifference"/>
                <a:sym typeface="Glacial Indifference"/>
              </a:rPr>
              <a:t>INTERIM &gt; My Tests</a:t>
            </a:r>
          </a:p>
          <a:p>
            <a:pPr algn="l" marL="323850" indent="-161925" lvl="1">
              <a:lnSpc>
                <a:spcPts val="1875"/>
              </a:lnSpc>
              <a:buFont typeface="Arial"/>
              <a:buChar char="•"/>
            </a:pPr>
            <a:r>
              <a:rPr lang="en-US" sz="1500">
                <a:solidFill>
                  <a:srgbClr val="000000"/>
                </a:solidFill>
                <a:latin typeface="Glacial Indifference"/>
                <a:ea typeface="Glacial Indifference"/>
                <a:cs typeface="Glacial Indifference"/>
                <a:sym typeface="Glacial Indifference"/>
              </a:rPr>
              <a:t>Fill out organizational information in drop down menus.</a:t>
            </a:r>
          </a:p>
          <a:p>
            <a:pPr algn="l" marL="323850" indent="-161925" lvl="1">
              <a:lnSpc>
                <a:spcPts val="1875"/>
              </a:lnSpc>
              <a:buFont typeface="Arial"/>
              <a:buChar char="•"/>
            </a:pPr>
            <a:r>
              <a:rPr lang="en-US" sz="1500">
                <a:solidFill>
                  <a:srgbClr val="000000"/>
                </a:solidFill>
                <a:latin typeface="Glacial Indifference"/>
                <a:ea typeface="Glacial Indifference"/>
                <a:cs typeface="Glacial Indifference"/>
                <a:sym typeface="Glacial Indifference"/>
              </a:rPr>
              <a:t>Click </a:t>
            </a:r>
            <a:r>
              <a:rPr lang="en-US" sz="1500" i="true">
                <a:solidFill>
                  <a:srgbClr val="000000"/>
                </a:solidFill>
                <a:latin typeface="Glacial Indifference Italics"/>
                <a:ea typeface="Glacial Indifference Italics"/>
                <a:cs typeface="Glacial Indifference Italics"/>
                <a:sym typeface="Glacial Indifference Italics"/>
              </a:rPr>
              <a:t>Search.</a:t>
            </a:r>
          </a:p>
        </p:txBody>
      </p:sp>
    </p:spTree>
  </p:cSld>
  <p:clrMapOvr>
    <a:masterClrMapping/>
  </p:clrMapOvr>
</p:sld>
</file>

<file path=ppt/slides/slide5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59</a:t>
            </a:r>
          </a:p>
        </p:txBody>
      </p:sp>
      <p:sp>
        <p:nvSpPr>
          <p:cNvPr name="TextBox 13" id="13"/>
          <p:cNvSpPr txBox="true"/>
          <p:nvPr/>
        </p:nvSpPr>
        <p:spPr>
          <a:xfrm rot="0">
            <a:off x="1066652" y="2210309"/>
            <a:ext cx="8207318" cy="1447291"/>
          </a:xfrm>
          <a:prstGeom prst="rect">
            <a:avLst/>
          </a:prstGeom>
        </p:spPr>
        <p:txBody>
          <a:bodyPr anchor="t" rtlCol="false" tIns="0" lIns="0" bIns="0" rIns="0">
            <a:spAutoFit/>
          </a:bodyPr>
          <a:lstStyle/>
          <a:p>
            <a:pPr algn="ctr">
              <a:lnSpc>
                <a:spcPts val="5803"/>
              </a:lnSpc>
              <a:spcBef>
                <a:spcPct val="0"/>
              </a:spcBef>
            </a:pPr>
            <a:r>
              <a:rPr lang="en-US" b="true" sz="4145">
                <a:solidFill>
                  <a:srgbClr val="000000"/>
                </a:solidFill>
                <a:latin typeface="HK Grotesk Bold"/>
                <a:ea typeface="HK Grotesk Bold"/>
                <a:cs typeface="HK Grotesk Bold"/>
                <a:sym typeface="HK Grotesk Bold"/>
              </a:rPr>
              <a:t>What are some ways you currently monitor during assessments?</a:t>
            </a:r>
          </a:p>
        </p:txBody>
      </p:sp>
      <p:grpSp>
        <p:nvGrpSpPr>
          <p:cNvPr name="Group 14" id="14"/>
          <p:cNvGrpSpPr/>
          <p:nvPr/>
        </p:nvGrpSpPr>
        <p:grpSpPr>
          <a:xfrm rot="0">
            <a:off x="167300" y="242239"/>
            <a:ext cx="6814337" cy="721883"/>
            <a:chOff x="0" y="0"/>
            <a:chExt cx="2523829" cy="267364"/>
          </a:xfrm>
        </p:grpSpPr>
        <p:sp>
          <p:nvSpPr>
            <p:cNvPr name="Freeform 15" id="15">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6" id="16"/>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sp>
        <p:nvSpPr>
          <p:cNvPr name="TextBox 17" id="17"/>
          <p:cNvSpPr txBox="true"/>
          <p:nvPr/>
        </p:nvSpPr>
        <p:spPr>
          <a:xfrm rot="0">
            <a:off x="167300" y="253613"/>
            <a:ext cx="6814337"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ADMINISTER TESTLETS</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2" id="12" descr="read the full script online"/>
          <p:cNvSpPr/>
          <p:nvPr/>
        </p:nvSpPr>
        <p:spPr>
          <a:xfrm flipH="false" flipV="false" rot="0">
            <a:off x="558450" y="1906397"/>
            <a:ext cx="8968346" cy="3127711"/>
          </a:xfrm>
          <a:custGeom>
            <a:avLst/>
            <a:gdLst/>
            <a:ahLst/>
            <a:cxnLst/>
            <a:rect r="r" b="b" t="t" l="l"/>
            <a:pathLst>
              <a:path h="3127711" w="8968346">
                <a:moveTo>
                  <a:pt x="0" y="0"/>
                </a:moveTo>
                <a:lnTo>
                  <a:pt x="8968346" y="0"/>
                </a:lnTo>
                <a:lnTo>
                  <a:pt x="8968346" y="3127711"/>
                </a:lnTo>
                <a:lnTo>
                  <a:pt x="0" y="3127711"/>
                </a:lnTo>
                <a:lnTo>
                  <a:pt x="0" y="0"/>
                </a:lnTo>
                <a:close/>
              </a:path>
            </a:pathLst>
          </a:custGeom>
          <a:blipFill>
            <a:blip r:embed="rId5"/>
            <a:stretch>
              <a:fillRect l="0" t="0" r="0" b="0"/>
            </a:stretch>
          </a:blipFill>
        </p:spPr>
      </p:sp>
      <p:sp>
        <p:nvSpPr>
          <p:cNvPr name="TextBox 13" id="13"/>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6</a:t>
            </a:r>
          </a:p>
        </p:txBody>
      </p:sp>
      <p:grpSp>
        <p:nvGrpSpPr>
          <p:cNvPr name="Group 14" id="14"/>
          <p:cNvGrpSpPr/>
          <p:nvPr/>
        </p:nvGrpSpPr>
        <p:grpSpPr>
          <a:xfrm rot="0">
            <a:off x="167300" y="242239"/>
            <a:ext cx="5169471" cy="721883"/>
            <a:chOff x="0" y="0"/>
            <a:chExt cx="1914619" cy="267364"/>
          </a:xfrm>
        </p:grpSpPr>
        <p:sp>
          <p:nvSpPr>
            <p:cNvPr name="Freeform 15" id="15">
              <a:extLst>
                <a:ext uri="{C183D7F6-B498-43B3-948B-1728B52AA6E4}">
                  <adec:decorative xmlns:adec="http://schemas.microsoft.com/office/drawing/2017/decorative" val="1"/>
                </a:ext>
              </a:extLst>
            </p:cNvPr>
            <p:cNvSpPr/>
            <p:nvPr/>
          </p:nvSpPr>
          <p:spPr>
            <a:xfrm flipH="false" flipV="false" rot="0">
              <a:off x="0" y="0"/>
              <a:ext cx="1914619" cy="267364"/>
            </a:xfrm>
            <a:custGeom>
              <a:avLst/>
              <a:gdLst/>
              <a:ahLst/>
              <a:cxnLst/>
              <a:rect r="r" b="b" t="t" l="l"/>
              <a:pathLst>
                <a:path h="267364" w="1914619">
                  <a:moveTo>
                    <a:pt x="0" y="0"/>
                  </a:moveTo>
                  <a:lnTo>
                    <a:pt x="1914619" y="0"/>
                  </a:lnTo>
                  <a:lnTo>
                    <a:pt x="1914619" y="267364"/>
                  </a:lnTo>
                  <a:lnTo>
                    <a:pt x="0" y="267364"/>
                  </a:lnTo>
                  <a:close/>
                </a:path>
              </a:pathLst>
            </a:custGeom>
            <a:solidFill>
              <a:srgbClr val="253439"/>
            </a:solidFill>
          </p:spPr>
        </p:sp>
        <p:sp>
          <p:nvSpPr>
            <p:cNvPr name="TextBox 16" id="16"/>
            <p:cNvSpPr txBox="true"/>
            <p:nvPr/>
          </p:nvSpPr>
          <p:spPr>
            <a:xfrm>
              <a:off x="0" y="-28575"/>
              <a:ext cx="1914619" cy="295939"/>
            </a:xfrm>
            <a:prstGeom prst="rect">
              <a:avLst/>
            </a:prstGeom>
          </p:spPr>
          <p:txBody>
            <a:bodyPr anchor="ctr" rtlCol="false" tIns="50800" lIns="50800" bIns="50800" rIns="50800"/>
            <a:lstStyle/>
            <a:p>
              <a:pPr algn="ctr">
                <a:lnSpc>
                  <a:spcPts val="2366"/>
                </a:lnSpc>
              </a:pPr>
            </a:p>
          </p:txBody>
        </p:sp>
      </p:grpSp>
      <p:sp>
        <p:nvSpPr>
          <p:cNvPr name="TextBox 17" id="17"/>
          <p:cNvSpPr txBox="true"/>
          <p:nvPr/>
        </p:nvSpPr>
        <p:spPr>
          <a:xfrm rot="0">
            <a:off x="362740" y="253613"/>
            <a:ext cx="4778591"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OVERVIEW</a:t>
            </a:r>
          </a:p>
        </p:txBody>
      </p:sp>
    </p:spTree>
  </p:cSld>
  <p:clrMapOvr>
    <a:masterClrMapping/>
  </p:clrMapOvr>
</p:sld>
</file>

<file path=ppt/slides/slide6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60</a:t>
            </a:r>
          </a:p>
        </p:txBody>
      </p:sp>
      <p:sp>
        <p:nvSpPr>
          <p:cNvPr name="TextBox 13" id="13"/>
          <p:cNvSpPr txBox="true"/>
          <p:nvPr/>
        </p:nvSpPr>
        <p:spPr>
          <a:xfrm rot="0">
            <a:off x="914667" y="2240852"/>
            <a:ext cx="8207318" cy="2654300"/>
          </a:xfrm>
          <a:prstGeom prst="rect">
            <a:avLst/>
          </a:prstGeom>
        </p:spPr>
        <p:txBody>
          <a:bodyPr anchor="t" rtlCol="false" tIns="0" lIns="0" bIns="0" rIns="0">
            <a:spAutoFit/>
          </a:bodyPr>
          <a:lstStyle/>
          <a:p>
            <a:pPr algn="l" marL="755651" indent="-377825" lvl="1">
              <a:lnSpc>
                <a:spcPts val="4900"/>
              </a:lnSpc>
              <a:buFont typeface="Arial"/>
              <a:buChar char="•"/>
            </a:pPr>
            <a:r>
              <a:rPr lang="en-US" sz="3500">
                <a:solidFill>
                  <a:srgbClr val="000000"/>
                </a:solidFill>
                <a:latin typeface="HK Grotesk"/>
                <a:ea typeface="HK Grotesk"/>
                <a:cs typeface="HK Grotesk"/>
                <a:sym typeface="HK Grotesk"/>
              </a:rPr>
              <a:t>Setting time boundaries</a:t>
            </a:r>
          </a:p>
          <a:p>
            <a:pPr algn="l">
              <a:lnSpc>
                <a:spcPts val="1540"/>
              </a:lnSpc>
            </a:pPr>
          </a:p>
          <a:p>
            <a:pPr algn="l" marL="755651" indent="-377825" lvl="1">
              <a:lnSpc>
                <a:spcPts val="4900"/>
              </a:lnSpc>
              <a:buFont typeface="Arial"/>
              <a:buChar char="•"/>
            </a:pPr>
            <a:r>
              <a:rPr lang="en-US" sz="3500">
                <a:solidFill>
                  <a:srgbClr val="000000"/>
                </a:solidFill>
                <a:latin typeface="HK Grotesk"/>
                <a:ea typeface="HK Grotesk"/>
                <a:cs typeface="HK Grotesk"/>
                <a:sym typeface="HK Grotesk"/>
              </a:rPr>
              <a:t>Ensuring students are completing testlets in a timely manner and submitting testlets for scoring</a:t>
            </a:r>
          </a:p>
        </p:txBody>
      </p:sp>
      <p:grpSp>
        <p:nvGrpSpPr>
          <p:cNvPr name="Group 14" id="14"/>
          <p:cNvGrpSpPr/>
          <p:nvPr/>
        </p:nvGrpSpPr>
        <p:grpSpPr>
          <a:xfrm rot="0">
            <a:off x="167300" y="242239"/>
            <a:ext cx="6814337" cy="721883"/>
            <a:chOff x="0" y="0"/>
            <a:chExt cx="2523829" cy="267364"/>
          </a:xfrm>
        </p:grpSpPr>
        <p:sp>
          <p:nvSpPr>
            <p:cNvPr name="Freeform 15" id="15">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6" id="16"/>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sp>
        <p:nvSpPr>
          <p:cNvPr name="TextBox 17" id="17"/>
          <p:cNvSpPr txBox="true"/>
          <p:nvPr/>
        </p:nvSpPr>
        <p:spPr>
          <a:xfrm rot="0">
            <a:off x="167300" y="253613"/>
            <a:ext cx="6814337"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ADMINISTER TESTLETS</a:t>
            </a:r>
          </a:p>
        </p:txBody>
      </p:sp>
      <p:sp>
        <p:nvSpPr>
          <p:cNvPr name="TextBox 18" id="18"/>
          <p:cNvSpPr txBox="true"/>
          <p:nvPr/>
        </p:nvSpPr>
        <p:spPr>
          <a:xfrm rot="0">
            <a:off x="731520" y="1448892"/>
            <a:ext cx="8828951" cy="679450"/>
          </a:xfrm>
          <a:prstGeom prst="rect">
            <a:avLst/>
          </a:prstGeom>
        </p:spPr>
        <p:txBody>
          <a:bodyPr anchor="t" rtlCol="false" tIns="0" lIns="0" bIns="0" rIns="0">
            <a:spAutoFit/>
          </a:bodyPr>
          <a:lstStyle/>
          <a:p>
            <a:pPr algn="ctr">
              <a:lnSpc>
                <a:spcPts val="5599"/>
              </a:lnSpc>
              <a:spcBef>
                <a:spcPct val="0"/>
              </a:spcBef>
            </a:pPr>
            <a:r>
              <a:rPr lang="en-US" b="true" sz="3999">
                <a:solidFill>
                  <a:srgbClr val="000000"/>
                </a:solidFill>
                <a:latin typeface="HK Grotesk Bold"/>
                <a:ea typeface="HK Grotesk Bold"/>
                <a:cs typeface="HK Grotesk Bold"/>
                <a:sym typeface="HK Grotesk Bold"/>
              </a:rPr>
              <a:t>Monitoring During Test Administration</a:t>
            </a:r>
          </a:p>
        </p:txBody>
      </p:sp>
    </p:spTree>
  </p:cSld>
  <p:clrMapOvr>
    <a:masterClrMapping/>
  </p:clrMapOvr>
</p:sld>
</file>

<file path=ppt/slides/slide6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2" id="12">
            <a:extLst>
              <a:ext uri="{C183D7F6-B498-43B3-948B-1728B52AA6E4}">
                <adec:decorative xmlns:adec="http://schemas.microsoft.com/office/drawing/2017/decorative" val="1"/>
              </a:ext>
            </a:extLst>
          </p:cNvPr>
          <p:cNvSpPr/>
          <p:nvPr/>
        </p:nvSpPr>
        <p:spPr>
          <a:xfrm flipH="false" flipV="false" rot="0">
            <a:off x="8250255" y="297865"/>
            <a:ext cx="816165" cy="1332514"/>
          </a:xfrm>
          <a:custGeom>
            <a:avLst/>
            <a:gdLst/>
            <a:ahLst/>
            <a:cxnLst/>
            <a:rect r="r" b="b" t="t" l="l"/>
            <a:pathLst>
              <a:path h="1332514" w="816165">
                <a:moveTo>
                  <a:pt x="0" y="0"/>
                </a:moveTo>
                <a:lnTo>
                  <a:pt x="816165" y="0"/>
                </a:lnTo>
                <a:lnTo>
                  <a:pt x="816165" y="1332514"/>
                </a:lnTo>
                <a:lnTo>
                  <a:pt x="0" y="133251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3" id="13"/>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61</a:t>
            </a:r>
          </a:p>
        </p:txBody>
      </p:sp>
      <p:sp>
        <p:nvSpPr>
          <p:cNvPr name="TextBox 14" id="14"/>
          <p:cNvSpPr txBox="true"/>
          <p:nvPr/>
        </p:nvSpPr>
        <p:spPr>
          <a:xfrm rot="0">
            <a:off x="773141" y="1223226"/>
            <a:ext cx="8207318" cy="713866"/>
          </a:xfrm>
          <a:prstGeom prst="rect">
            <a:avLst/>
          </a:prstGeom>
        </p:spPr>
        <p:txBody>
          <a:bodyPr anchor="t" rtlCol="false" tIns="0" lIns="0" bIns="0" rIns="0">
            <a:spAutoFit/>
          </a:bodyPr>
          <a:lstStyle/>
          <a:p>
            <a:pPr algn="ctr">
              <a:lnSpc>
                <a:spcPts val="5803"/>
              </a:lnSpc>
              <a:spcBef>
                <a:spcPct val="0"/>
              </a:spcBef>
            </a:pPr>
            <a:r>
              <a:rPr lang="en-US" b="true" sz="4145">
                <a:solidFill>
                  <a:srgbClr val="000000"/>
                </a:solidFill>
                <a:latin typeface="HK Grotesk Bold"/>
                <a:ea typeface="HK Grotesk Bold"/>
                <a:cs typeface="HK Grotesk Bold"/>
                <a:sym typeface="HK Grotesk Bold"/>
              </a:rPr>
              <a:t>Consider</a:t>
            </a:r>
          </a:p>
        </p:txBody>
      </p:sp>
      <p:sp>
        <p:nvSpPr>
          <p:cNvPr name="TextBox 15" id="15"/>
          <p:cNvSpPr txBox="true"/>
          <p:nvPr/>
        </p:nvSpPr>
        <p:spPr>
          <a:xfrm rot="0">
            <a:off x="998651" y="1879942"/>
            <a:ext cx="8207318" cy="4527155"/>
          </a:xfrm>
          <a:prstGeom prst="rect">
            <a:avLst/>
          </a:prstGeom>
        </p:spPr>
        <p:txBody>
          <a:bodyPr anchor="t" rtlCol="false" tIns="0" lIns="0" bIns="0" rIns="0">
            <a:spAutoFit/>
          </a:bodyPr>
          <a:lstStyle/>
          <a:p>
            <a:pPr algn="l">
              <a:lnSpc>
                <a:spcPts val="4046"/>
              </a:lnSpc>
            </a:pPr>
            <a:r>
              <a:rPr lang="en-US" sz="2890">
                <a:solidFill>
                  <a:srgbClr val="000000"/>
                </a:solidFill>
                <a:latin typeface="HK Grotesk"/>
                <a:ea typeface="HK Grotesk"/>
                <a:cs typeface="HK Grotesk"/>
                <a:sym typeface="HK Grotesk"/>
              </a:rPr>
              <a:t>Setting time boundaries for MAST by:</a:t>
            </a:r>
          </a:p>
          <a:p>
            <a:pPr algn="l">
              <a:lnSpc>
                <a:spcPts val="4046"/>
              </a:lnSpc>
            </a:pPr>
          </a:p>
          <a:p>
            <a:pPr algn="l" marL="624074" indent="-312037" lvl="1">
              <a:lnSpc>
                <a:spcPts val="4046"/>
              </a:lnSpc>
              <a:buFont typeface="Arial"/>
              <a:buChar char="•"/>
            </a:pPr>
            <a:r>
              <a:rPr lang="en-US" sz="2890">
                <a:solidFill>
                  <a:srgbClr val="000000"/>
                </a:solidFill>
                <a:latin typeface="HK Grotesk"/>
                <a:ea typeface="HK Grotesk"/>
                <a:cs typeface="HK Grotesk"/>
                <a:sym typeface="HK Grotesk"/>
              </a:rPr>
              <a:t> Checking the timing documents and letting students know how much time they will have </a:t>
            </a:r>
            <a:r>
              <a:rPr lang="en-US" sz="2890" i="true">
                <a:solidFill>
                  <a:srgbClr val="000000"/>
                </a:solidFill>
                <a:latin typeface="HK Grotesk Italics"/>
                <a:ea typeface="HK Grotesk Italics"/>
                <a:cs typeface="HK Grotesk Italics"/>
                <a:sym typeface="HK Grotesk Italics"/>
              </a:rPr>
              <a:t>(untimed does not have to mean unlimited)</a:t>
            </a:r>
          </a:p>
          <a:p>
            <a:pPr algn="l">
              <a:lnSpc>
                <a:spcPts val="4046"/>
              </a:lnSpc>
            </a:pPr>
          </a:p>
          <a:p>
            <a:pPr algn="l" marL="624074" indent="-312037" lvl="1">
              <a:lnSpc>
                <a:spcPts val="4046"/>
              </a:lnSpc>
              <a:buFont typeface="Arial"/>
              <a:buChar char="•"/>
            </a:pPr>
            <a:r>
              <a:rPr lang="en-US" sz="2890">
                <a:solidFill>
                  <a:srgbClr val="000000"/>
                </a:solidFill>
                <a:latin typeface="HK Grotesk"/>
                <a:ea typeface="HK Grotesk"/>
                <a:cs typeface="HK Grotesk"/>
                <a:sym typeface="HK Grotesk"/>
              </a:rPr>
              <a:t>T</a:t>
            </a:r>
            <a:r>
              <a:rPr lang="en-US" sz="2890">
                <a:solidFill>
                  <a:srgbClr val="000000"/>
                </a:solidFill>
                <a:latin typeface="HK Grotesk"/>
                <a:ea typeface="HK Grotesk"/>
                <a:cs typeface="HK Grotesk"/>
                <a:sym typeface="HK Grotesk"/>
              </a:rPr>
              <a:t>eaching for the first part of the period and then assessing at the end helps establish a natural time boundary</a:t>
            </a:r>
          </a:p>
        </p:txBody>
      </p:sp>
      <p:grpSp>
        <p:nvGrpSpPr>
          <p:cNvPr name="Group 16" id="16"/>
          <p:cNvGrpSpPr/>
          <p:nvPr/>
        </p:nvGrpSpPr>
        <p:grpSpPr>
          <a:xfrm rot="0">
            <a:off x="167300" y="242239"/>
            <a:ext cx="6814337" cy="721883"/>
            <a:chOff x="0" y="0"/>
            <a:chExt cx="2523829" cy="267364"/>
          </a:xfrm>
        </p:grpSpPr>
        <p:sp>
          <p:nvSpPr>
            <p:cNvPr name="Freeform 17" id="17">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8" id="18"/>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sp>
        <p:nvSpPr>
          <p:cNvPr name="TextBox 19" id="19"/>
          <p:cNvSpPr txBox="true"/>
          <p:nvPr/>
        </p:nvSpPr>
        <p:spPr>
          <a:xfrm rot="0">
            <a:off x="167300" y="253613"/>
            <a:ext cx="6814337"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ADMINISTER TESTLETS</a:t>
            </a:r>
          </a:p>
        </p:txBody>
      </p:sp>
    </p:spTree>
  </p:cSld>
  <p:clrMapOvr>
    <a:masterClrMapping/>
  </p:clrMapOvr>
</p:sld>
</file>

<file path=ppt/slides/slide6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2" id="12">
            <a:extLst>
              <a:ext uri="{C183D7F6-B498-43B3-948B-1728B52AA6E4}">
                <adec:decorative xmlns:adec="http://schemas.microsoft.com/office/drawing/2017/decorative" val="1"/>
              </a:ext>
            </a:extLst>
          </p:cNvPr>
          <p:cNvSpPr/>
          <p:nvPr/>
        </p:nvSpPr>
        <p:spPr>
          <a:xfrm flipH="false" flipV="false" rot="0">
            <a:off x="8379672" y="15742"/>
            <a:ext cx="1284817" cy="1591552"/>
          </a:xfrm>
          <a:custGeom>
            <a:avLst/>
            <a:gdLst/>
            <a:ahLst/>
            <a:cxnLst/>
            <a:rect r="r" b="b" t="t" l="l"/>
            <a:pathLst>
              <a:path h="1591552" w="1284817">
                <a:moveTo>
                  <a:pt x="0" y="0"/>
                </a:moveTo>
                <a:lnTo>
                  <a:pt x="1284816" y="0"/>
                </a:lnTo>
                <a:lnTo>
                  <a:pt x="1284816" y="1591552"/>
                </a:lnTo>
                <a:lnTo>
                  <a:pt x="0" y="159155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3" id="13"/>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62</a:t>
            </a:r>
          </a:p>
        </p:txBody>
      </p:sp>
      <p:sp>
        <p:nvSpPr>
          <p:cNvPr name="TextBox 14" id="14"/>
          <p:cNvSpPr txBox="true"/>
          <p:nvPr/>
        </p:nvSpPr>
        <p:spPr>
          <a:xfrm rot="0">
            <a:off x="773141" y="1207499"/>
            <a:ext cx="8207318" cy="713866"/>
          </a:xfrm>
          <a:prstGeom prst="rect">
            <a:avLst/>
          </a:prstGeom>
        </p:spPr>
        <p:txBody>
          <a:bodyPr anchor="t" rtlCol="false" tIns="0" lIns="0" bIns="0" rIns="0">
            <a:spAutoFit/>
          </a:bodyPr>
          <a:lstStyle/>
          <a:p>
            <a:pPr algn="ctr">
              <a:lnSpc>
                <a:spcPts val="5803"/>
              </a:lnSpc>
              <a:spcBef>
                <a:spcPct val="0"/>
              </a:spcBef>
            </a:pPr>
            <a:r>
              <a:rPr lang="en-US" b="true" sz="4145">
                <a:solidFill>
                  <a:srgbClr val="000000"/>
                </a:solidFill>
                <a:latin typeface="Glacial Indifference Bold"/>
                <a:ea typeface="Glacial Indifference Bold"/>
                <a:cs typeface="Glacial Indifference Bold"/>
                <a:sym typeface="Glacial Indifference Bold"/>
              </a:rPr>
              <a:t>Consider</a:t>
            </a:r>
          </a:p>
        </p:txBody>
      </p:sp>
      <p:sp>
        <p:nvSpPr>
          <p:cNvPr name="TextBox 15" id="15"/>
          <p:cNvSpPr txBox="true"/>
          <p:nvPr/>
        </p:nvSpPr>
        <p:spPr>
          <a:xfrm rot="0">
            <a:off x="651035" y="2010314"/>
            <a:ext cx="8207318" cy="4563349"/>
          </a:xfrm>
          <a:prstGeom prst="rect">
            <a:avLst/>
          </a:prstGeom>
        </p:spPr>
        <p:txBody>
          <a:bodyPr anchor="t" rtlCol="false" tIns="0" lIns="0" bIns="0" rIns="0">
            <a:spAutoFit/>
          </a:bodyPr>
          <a:lstStyle/>
          <a:p>
            <a:pPr algn="l" marL="559305" indent="-279653" lvl="1">
              <a:lnSpc>
                <a:spcPts val="3626"/>
              </a:lnSpc>
              <a:buFont typeface="Arial"/>
              <a:buChar char="•"/>
            </a:pPr>
            <a:r>
              <a:rPr lang="en-US" sz="2590" i="true">
                <a:solidFill>
                  <a:srgbClr val="000000"/>
                </a:solidFill>
                <a:latin typeface="HK Grotesk Italics"/>
                <a:ea typeface="HK Grotesk Italics"/>
                <a:cs typeface="HK Grotesk Italics"/>
                <a:sym typeface="HK Grotesk Italics"/>
              </a:rPr>
              <a:t>Actively monitoring:</a:t>
            </a:r>
            <a:r>
              <a:rPr lang="en-US" sz="2590">
                <a:solidFill>
                  <a:srgbClr val="000000"/>
                </a:solidFill>
                <a:latin typeface="HK Grotesk"/>
                <a:ea typeface="HK Grotesk"/>
                <a:cs typeface="HK Grotesk"/>
                <a:sym typeface="HK Grotesk"/>
              </a:rPr>
              <a:t>  Walking around and checking student progress helps with students taking too long.  Try: “I notice you have been on this number awhile.  Let’s try moving on and coming back to it at the end”</a:t>
            </a:r>
          </a:p>
          <a:p>
            <a:pPr algn="l" marL="559305" indent="-279653" lvl="1">
              <a:lnSpc>
                <a:spcPts val="3626"/>
              </a:lnSpc>
              <a:buFont typeface="Arial"/>
              <a:buChar char="•"/>
            </a:pPr>
            <a:r>
              <a:rPr lang="en-US" sz="2590">
                <a:solidFill>
                  <a:srgbClr val="000000"/>
                </a:solidFill>
                <a:latin typeface="HK Grotesk"/>
                <a:ea typeface="HK Grotesk"/>
                <a:cs typeface="HK Grotesk"/>
                <a:sym typeface="HK Grotesk"/>
              </a:rPr>
              <a:t>Encouraging students who may be rushing to slow down a bit </a:t>
            </a:r>
          </a:p>
          <a:p>
            <a:pPr algn="l" marL="559305" indent="-279653" lvl="1">
              <a:lnSpc>
                <a:spcPts val="3626"/>
              </a:lnSpc>
              <a:buFont typeface="Arial"/>
              <a:buChar char="•"/>
            </a:pPr>
            <a:r>
              <a:rPr lang="en-US" sz="2590">
                <a:solidFill>
                  <a:srgbClr val="000000"/>
                </a:solidFill>
                <a:latin typeface="HK Grotesk"/>
                <a:ea typeface="HK Grotesk"/>
                <a:cs typeface="HK Grotesk"/>
                <a:sym typeface="HK Grotesk"/>
              </a:rPr>
              <a:t>Having students raise their hands when they are finished before they submit their assessment.  You can use this as an opportunity to have a student go back and review if he/she rushed.</a:t>
            </a:r>
          </a:p>
        </p:txBody>
      </p:sp>
      <p:grpSp>
        <p:nvGrpSpPr>
          <p:cNvPr name="Group 16" id="16"/>
          <p:cNvGrpSpPr/>
          <p:nvPr/>
        </p:nvGrpSpPr>
        <p:grpSpPr>
          <a:xfrm rot="0">
            <a:off x="167300" y="242239"/>
            <a:ext cx="6814337" cy="721883"/>
            <a:chOff x="0" y="0"/>
            <a:chExt cx="2523829" cy="267364"/>
          </a:xfrm>
        </p:grpSpPr>
        <p:sp>
          <p:nvSpPr>
            <p:cNvPr name="Freeform 17" id="17">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8" id="18"/>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sp>
        <p:nvSpPr>
          <p:cNvPr name="TextBox 19" id="19"/>
          <p:cNvSpPr txBox="true"/>
          <p:nvPr/>
        </p:nvSpPr>
        <p:spPr>
          <a:xfrm rot="0">
            <a:off x="167300" y="253613"/>
            <a:ext cx="6814337"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ADMINISTER TESTLETS</a:t>
            </a:r>
          </a:p>
        </p:txBody>
      </p:sp>
    </p:spTree>
  </p:cSld>
  <p:clrMapOvr>
    <a:masterClrMapping/>
  </p:clrMapOvr>
</p:sld>
</file>

<file path=ppt/slides/slide6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167300" y="304413"/>
            <a:ext cx="6814337" cy="530861"/>
          </a:xfrm>
          <a:prstGeom prst="rect">
            <a:avLst/>
          </a:prstGeom>
        </p:spPr>
        <p:txBody>
          <a:bodyPr anchor="t" rtlCol="false" tIns="0" lIns="0" bIns="0" rIns="0">
            <a:spAutoFit/>
          </a:bodyPr>
          <a:lstStyle/>
          <a:p>
            <a:pPr algn="ctr">
              <a:lnSpc>
                <a:spcPts val="4339"/>
              </a:lnSpc>
            </a:pPr>
            <a:r>
              <a:rPr lang="en-US" sz="3099">
                <a:solidFill>
                  <a:srgbClr val="FFFFFF"/>
                </a:solidFill>
                <a:latin typeface="Glacial Indifference"/>
                <a:ea typeface="Glacial Indifference"/>
                <a:cs typeface="Glacial Indifference"/>
                <a:sym typeface="Glacial Indifference"/>
              </a:rPr>
              <a:t>ADMINISTER TESTLETS RESOURCES</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63</a:t>
            </a:r>
          </a:p>
        </p:txBody>
      </p:sp>
      <p:sp>
        <p:nvSpPr>
          <p:cNvPr name="TextBox 17" id="17"/>
          <p:cNvSpPr txBox="true"/>
          <p:nvPr/>
        </p:nvSpPr>
        <p:spPr>
          <a:xfrm rot="0">
            <a:off x="658372" y="1347984"/>
            <a:ext cx="8363708" cy="3224530"/>
          </a:xfrm>
          <a:prstGeom prst="rect">
            <a:avLst/>
          </a:prstGeom>
        </p:spPr>
        <p:txBody>
          <a:bodyPr anchor="t" rtlCol="false" tIns="0" lIns="0" bIns="0" rIns="0">
            <a:spAutoFit/>
          </a:bodyPr>
          <a:lstStyle/>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5" tooltip="https://vimeo.com/992939777"/>
              </a:rPr>
              <a:t>Test Administration Tutorial Video</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6" tooltip="https://files.kiteaai.org/documentation/testlets/MT/Testlet_Kite_Educator_Portal_Manual_MAST.pdf"/>
              </a:rPr>
              <a:t>Kite Educator Portal Manual</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7" tooltip="https://opi.mt.gov/LinkClick.aspx?fileticket=ugz5v3Zi0Mw%3d&amp;portalid=182"/>
              </a:rPr>
              <a:t>MAST Test Administration Manual</a:t>
            </a:r>
          </a:p>
          <a:p>
            <a:pPr algn="l">
              <a:lnSpc>
                <a:spcPts val="3200"/>
              </a:lnSpc>
            </a:pPr>
          </a:p>
          <a:p>
            <a:pPr algn="l" marL="690881" indent="-345440" lvl="1">
              <a:lnSpc>
                <a:spcPts val="3200"/>
              </a:lnSpc>
              <a:buFont typeface="Arial"/>
              <a:buChar char="•"/>
            </a:pPr>
            <a:r>
              <a:rPr lang="en-US" sz="3200">
                <a:solidFill>
                  <a:srgbClr val="253439"/>
                </a:solidFill>
                <a:latin typeface="Glacial Indifference"/>
                <a:ea typeface="Glacial Indifference"/>
                <a:cs typeface="Glacial Indifference"/>
                <a:sym typeface="Glacial Indifference"/>
              </a:rPr>
              <a:t>Test Administration Focused Support Video on the </a:t>
            </a:r>
            <a:r>
              <a:rPr lang="en-US" sz="3200" u="sng">
                <a:solidFill>
                  <a:srgbClr val="253439"/>
                </a:solidFill>
                <a:latin typeface="Glacial Indifference"/>
                <a:ea typeface="Glacial Indifference"/>
                <a:cs typeface="Glacial Indifference"/>
                <a:sym typeface="Glacial Indifference"/>
                <a:hlinkClick r:id="rId8" tooltip="https://opi.mt.gov/Leadership/Assessment-Accountability/MontCAS/Stay-Informed#11175413077-focused-support-videos"/>
              </a:rPr>
              <a:t>MAST Stay Informed</a:t>
            </a:r>
            <a:r>
              <a:rPr lang="en-US" sz="3200">
                <a:solidFill>
                  <a:srgbClr val="253439"/>
                </a:solidFill>
                <a:latin typeface="Glacial Indifference"/>
                <a:ea typeface="Glacial Indifference"/>
                <a:cs typeface="Glacial Indifference"/>
                <a:sym typeface="Glacial Indifference"/>
              </a:rPr>
              <a:t> webpage.</a:t>
            </a:r>
          </a:p>
        </p:txBody>
      </p:sp>
      <p:sp>
        <p:nvSpPr>
          <p:cNvPr name="TextBox 18" id="18"/>
          <p:cNvSpPr txBox="true"/>
          <p:nvPr/>
        </p:nvSpPr>
        <p:spPr>
          <a:xfrm rot="0">
            <a:off x="2235138" y="6485299"/>
            <a:ext cx="5210175" cy="591686"/>
          </a:xfrm>
          <a:prstGeom prst="rect">
            <a:avLst/>
          </a:prstGeom>
        </p:spPr>
        <p:txBody>
          <a:bodyPr anchor="t" rtlCol="false" tIns="0" lIns="0" bIns="0" rIns="0">
            <a:spAutoFit/>
          </a:bodyPr>
          <a:lstStyle/>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All MAST-related resources can be found </a:t>
            </a:r>
          </a:p>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on the </a:t>
            </a:r>
            <a:r>
              <a:rPr lang="en-US" sz="2294" i="true" u="sng">
                <a:solidFill>
                  <a:srgbClr val="000000"/>
                </a:solidFill>
                <a:latin typeface="Glacial Indifference Italics"/>
                <a:ea typeface="Glacial Indifference Italics"/>
                <a:cs typeface="Glacial Indifference Italics"/>
                <a:sym typeface="Glacial Indifference Italics"/>
                <a:hlinkClick r:id="rId9" tooltip="https://newmeridiancorp.org/montana-aligned-to-standards-through-year-program-portal/"/>
              </a:rPr>
              <a:t>MAST Portal</a:t>
            </a:r>
          </a:p>
        </p:txBody>
      </p:sp>
    </p:spTree>
  </p:cSld>
  <p:clrMapOvr>
    <a:masterClrMapping/>
  </p:clrMapOvr>
</p:sld>
</file>

<file path=ppt/slides/slide6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TextBox 14" id="14"/>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TESTING TASKS</a:t>
            </a:r>
          </a:p>
        </p:txBody>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64</a:t>
            </a:r>
          </a:p>
        </p:txBody>
      </p:sp>
      <p:sp>
        <p:nvSpPr>
          <p:cNvPr name="TextBox 16" id="16"/>
          <p:cNvSpPr txBox="true"/>
          <p:nvPr/>
        </p:nvSpPr>
        <p:spPr>
          <a:xfrm rot="0">
            <a:off x="1386775" y="863787"/>
            <a:ext cx="7374491" cy="614937"/>
          </a:xfrm>
          <a:prstGeom prst="rect">
            <a:avLst/>
          </a:prstGeom>
        </p:spPr>
        <p:txBody>
          <a:bodyPr anchor="t" rtlCol="false" tIns="0" lIns="0" bIns="0" rIns="0">
            <a:spAutoFit/>
          </a:bodyPr>
          <a:lstStyle/>
          <a:p>
            <a:pPr algn="ctr">
              <a:lnSpc>
                <a:spcPts val="5372"/>
              </a:lnSpc>
            </a:pPr>
            <a:r>
              <a:rPr lang="en-US" sz="2699">
                <a:solidFill>
                  <a:srgbClr val="222222"/>
                </a:solidFill>
                <a:latin typeface="Roboto Condensed"/>
                <a:ea typeface="Roboto Condensed"/>
                <a:cs typeface="Roboto Condensed"/>
                <a:sym typeface="Roboto Condensed"/>
              </a:rPr>
              <a:t>The WHY: Successful administration of the MAST.</a:t>
            </a:r>
          </a:p>
        </p:txBody>
      </p:sp>
      <p:sp>
        <p:nvSpPr>
          <p:cNvPr name="Freeform 17" id="17">
            <a:extLst>
              <a:ext uri="{C183D7F6-B498-43B3-948B-1728B52AA6E4}">
                <adec:decorative xmlns:adec="http://schemas.microsoft.com/office/drawing/2017/decorative" val="1"/>
              </a:ext>
            </a:extLst>
          </p:cNvPr>
          <p:cNvSpPr/>
          <p:nvPr/>
        </p:nvSpPr>
        <p:spPr>
          <a:xfrm flipH="false" flipV="false" rot="0">
            <a:off x="164341" y="1678749"/>
            <a:ext cx="9553748" cy="5506155"/>
          </a:xfrm>
          <a:custGeom>
            <a:avLst/>
            <a:gdLst/>
            <a:ahLst/>
            <a:cxnLst/>
            <a:rect r="r" b="b" t="t" l="l"/>
            <a:pathLst>
              <a:path h="5506155" w="9553748">
                <a:moveTo>
                  <a:pt x="0" y="0"/>
                </a:moveTo>
                <a:lnTo>
                  <a:pt x="9553748" y="0"/>
                </a:lnTo>
                <a:lnTo>
                  <a:pt x="9553748" y="5506155"/>
                </a:lnTo>
                <a:lnTo>
                  <a:pt x="0" y="5506155"/>
                </a:lnTo>
                <a:lnTo>
                  <a:pt x="0" y="0"/>
                </a:lnTo>
                <a:close/>
              </a:path>
            </a:pathLst>
          </a:custGeom>
          <a:blipFill>
            <a:blip r:embed="rId4">
              <a:extLst>
                <a:ext uri="{96DAC541-7B7A-43D3-8B79-37D633B846F1}">
                  <asvg:svgBlip xmlns:asvg="http://schemas.microsoft.com/office/drawing/2016/SVG/main" r:embed="rId5"/>
                </a:ext>
              </a:extLst>
            </a:blip>
            <a:stretch>
              <a:fillRect l="0" t="0" r="0" b="-100906"/>
            </a:stretch>
          </a:blipFill>
        </p:spPr>
      </p:sp>
      <p:sp>
        <p:nvSpPr>
          <p:cNvPr name="TextBox 18" id="18"/>
          <p:cNvSpPr txBox="true"/>
          <p:nvPr/>
        </p:nvSpPr>
        <p:spPr>
          <a:xfrm rot="0">
            <a:off x="391874" y="5987249"/>
            <a:ext cx="1252089"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After Testing</a:t>
            </a:r>
          </a:p>
        </p:txBody>
      </p:sp>
      <p:sp>
        <p:nvSpPr>
          <p:cNvPr name="TextBox 19" id="19"/>
          <p:cNvSpPr txBox="true"/>
          <p:nvPr/>
        </p:nvSpPr>
        <p:spPr>
          <a:xfrm rot="0">
            <a:off x="430963" y="4067790"/>
            <a:ext cx="1173911"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During Testing</a:t>
            </a:r>
          </a:p>
        </p:txBody>
      </p:sp>
      <p:sp>
        <p:nvSpPr>
          <p:cNvPr name="TextBox 20" id="20"/>
          <p:cNvSpPr txBox="true"/>
          <p:nvPr/>
        </p:nvSpPr>
        <p:spPr>
          <a:xfrm rot="0">
            <a:off x="430963" y="2156958"/>
            <a:ext cx="1173911"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Before Testing</a:t>
            </a:r>
          </a:p>
        </p:txBody>
      </p:sp>
      <p:sp>
        <p:nvSpPr>
          <p:cNvPr name="TextBox 21" id="21"/>
          <p:cNvSpPr txBox="true"/>
          <p:nvPr/>
        </p:nvSpPr>
        <p:spPr>
          <a:xfrm rot="0">
            <a:off x="5867538" y="1886834"/>
            <a:ext cx="4537208" cy="958843"/>
          </a:xfrm>
          <a:prstGeom prst="rect">
            <a:avLst/>
          </a:prstGeom>
        </p:spPr>
        <p:txBody>
          <a:bodyPr anchor="t" rtlCol="false" tIns="0" lIns="0" bIns="0" rIns="0">
            <a:spAutoFit/>
          </a:bodyPr>
          <a:lstStyle/>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Verify Student Rosters &amp; PNPs</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Print Student Tickets &amp; DACs</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Prepare Students to Test</a:t>
            </a:r>
          </a:p>
        </p:txBody>
      </p:sp>
      <p:sp>
        <p:nvSpPr>
          <p:cNvPr name="TextBox 22" id="22"/>
          <p:cNvSpPr txBox="true"/>
          <p:nvPr/>
        </p:nvSpPr>
        <p:spPr>
          <a:xfrm rot="0">
            <a:off x="1885436" y="3920374"/>
            <a:ext cx="5982728" cy="958833"/>
          </a:xfrm>
          <a:prstGeom prst="rect">
            <a:avLst/>
          </a:prstGeom>
        </p:spPr>
        <p:txBody>
          <a:bodyPr anchor="t" rtlCol="false" tIns="0" lIns="0" bIns="0" rIns="0">
            <a:spAutoFit/>
          </a:bodyPr>
          <a:lstStyle/>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Administer Testlets</a:t>
            </a:r>
          </a:p>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Monitor Testlet Completion</a:t>
            </a:r>
          </a:p>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Access &amp; Share Student Score Reports</a:t>
            </a:r>
          </a:p>
        </p:txBody>
      </p:sp>
      <p:sp>
        <p:nvSpPr>
          <p:cNvPr name="Freeform 23" id="23">
            <a:extLst>
              <a:ext uri="{C183D7F6-B498-43B3-948B-1728B52AA6E4}">
                <adec:decorative xmlns:adec="http://schemas.microsoft.com/office/drawing/2017/decorative" val="1"/>
              </a:ext>
            </a:extLst>
          </p:cNvPr>
          <p:cNvSpPr/>
          <p:nvPr/>
        </p:nvSpPr>
        <p:spPr>
          <a:xfrm flipH="false" flipV="false" rot="0">
            <a:off x="1885436" y="4253439"/>
            <a:ext cx="3730713" cy="321277"/>
          </a:xfrm>
          <a:custGeom>
            <a:avLst/>
            <a:gdLst/>
            <a:ahLst/>
            <a:cxnLst/>
            <a:rect r="r" b="b" t="t" l="l"/>
            <a:pathLst>
              <a:path h="321277" w="3730713">
                <a:moveTo>
                  <a:pt x="0" y="0"/>
                </a:moveTo>
                <a:lnTo>
                  <a:pt x="3730713" y="0"/>
                </a:lnTo>
                <a:lnTo>
                  <a:pt x="3730713" y="321278"/>
                </a:lnTo>
                <a:lnTo>
                  <a:pt x="0" y="321278"/>
                </a:lnTo>
                <a:lnTo>
                  <a:pt x="0" y="0"/>
                </a:lnTo>
                <a:close/>
              </a:path>
            </a:pathLst>
          </a:custGeom>
          <a:blipFill>
            <a:blip r:embed="rId6"/>
            <a:stretch>
              <a:fillRect l="-212757" t="-753537" r="-411661" b="-1112778"/>
            </a:stretch>
          </a:blipFill>
          <a:ln w="38100" cap="sq">
            <a:solidFill>
              <a:srgbClr val="C12A2F"/>
            </a:solidFill>
            <a:prstDash val="solid"/>
            <a:miter/>
          </a:ln>
        </p:spPr>
      </p:sp>
      <p:sp>
        <p:nvSpPr>
          <p:cNvPr name="TextBox 24" id="24"/>
          <p:cNvSpPr txBox="true"/>
          <p:nvPr/>
        </p:nvSpPr>
        <p:spPr>
          <a:xfrm rot="0">
            <a:off x="1885436" y="1886834"/>
            <a:ext cx="4537208" cy="1273168"/>
          </a:xfrm>
          <a:prstGeom prst="rect">
            <a:avLst/>
          </a:prstGeom>
        </p:spPr>
        <p:txBody>
          <a:bodyPr anchor="t" rtlCol="false" tIns="0" lIns="0" bIns="0" rIns="0">
            <a:spAutoFit/>
          </a:bodyPr>
          <a:lstStyle/>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Access the Kite Educator Portal</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Complete Test Security Agreement</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Complete Training</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Schedule Testlets </a:t>
            </a:r>
          </a:p>
        </p:txBody>
      </p:sp>
      <p:sp>
        <p:nvSpPr>
          <p:cNvPr name="Freeform 25" id="25">
            <a:extLst>
              <a:ext uri="{C183D7F6-B498-43B3-948B-1728B52AA6E4}">
                <adec:decorative xmlns:adec="http://schemas.microsoft.com/office/drawing/2017/decorative" val="1"/>
              </a:ext>
            </a:extLst>
          </p:cNvPr>
          <p:cNvSpPr/>
          <p:nvPr/>
        </p:nvSpPr>
        <p:spPr>
          <a:xfrm flipH="false" flipV="false" rot="0">
            <a:off x="8947483" y="6501021"/>
            <a:ext cx="806117" cy="814179"/>
          </a:xfrm>
          <a:custGeom>
            <a:avLst/>
            <a:gdLst/>
            <a:ahLst/>
            <a:cxnLst/>
            <a:rect r="r" b="b" t="t" l="l"/>
            <a:pathLst>
              <a:path h="814179" w="806117">
                <a:moveTo>
                  <a:pt x="0" y="0"/>
                </a:moveTo>
                <a:lnTo>
                  <a:pt x="806117" y="0"/>
                </a:lnTo>
                <a:lnTo>
                  <a:pt x="806117" y="814179"/>
                </a:lnTo>
                <a:lnTo>
                  <a:pt x="0" y="814179"/>
                </a:lnTo>
                <a:lnTo>
                  <a:pt x="0" y="0"/>
                </a:lnTo>
                <a:close/>
              </a:path>
            </a:pathLst>
          </a:custGeom>
          <a:blipFill>
            <a:blip r:embed="rId7"/>
            <a:stretch>
              <a:fillRect l="0" t="0" r="0" b="0"/>
            </a:stretch>
          </a:blipFill>
        </p:spPr>
      </p:sp>
      <p:sp>
        <p:nvSpPr>
          <p:cNvPr name="TextBox 26" id="26"/>
          <p:cNvSpPr txBox="true"/>
          <p:nvPr/>
        </p:nvSpPr>
        <p:spPr>
          <a:xfrm rot="0">
            <a:off x="1885436" y="5761287"/>
            <a:ext cx="4604175" cy="1273158"/>
          </a:xfrm>
          <a:prstGeom prst="rect">
            <a:avLst/>
          </a:prstGeom>
        </p:spPr>
        <p:txBody>
          <a:bodyPr anchor="t" rtlCol="false" tIns="0" lIns="0" bIns="0" rIns="0">
            <a:spAutoFit/>
          </a:bodyPr>
          <a:lstStyle/>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Access &amp; Share Student Score Reports</a:t>
            </a:r>
          </a:p>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Reflect on the successes and challenges of administration</a:t>
            </a:r>
          </a:p>
          <a:p>
            <a:pPr algn="l">
              <a:lnSpc>
                <a:spcPts val="2503"/>
              </a:lnSpc>
            </a:pPr>
          </a:p>
        </p:txBody>
      </p:sp>
    </p:spTree>
  </p:cSld>
  <p:clrMapOvr>
    <a:masterClrMapping/>
  </p:clrMapOvr>
</p:sld>
</file>

<file path=ppt/slides/slide6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8" id="8" descr="image of data extract in Kite"/>
          <p:cNvSpPr/>
          <p:nvPr/>
        </p:nvSpPr>
        <p:spPr>
          <a:xfrm flipH="false" flipV="false" rot="0">
            <a:off x="1539234" y="4493249"/>
            <a:ext cx="6675133" cy="999121"/>
          </a:xfrm>
          <a:custGeom>
            <a:avLst/>
            <a:gdLst/>
            <a:ahLst/>
            <a:cxnLst/>
            <a:rect r="r" b="b" t="t" l="l"/>
            <a:pathLst>
              <a:path h="999121" w="6675133">
                <a:moveTo>
                  <a:pt x="0" y="0"/>
                </a:moveTo>
                <a:lnTo>
                  <a:pt x="6675132" y="0"/>
                </a:lnTo>
                <a:lnTo>
                  <a:pt x="6675132" y="999121"/>
                </a:lnTo>
                <a:lnTo>
                  <a:pt x="0" y="999121"/>
                </a:lnTo>
                <a:lnTo>
                  <a:pt x="0" y="0"/>
                </a:lnTo>
                <a:close/>
              </a:path>
            </a:pathLst>
          </a:custGeom>
          <a:blipFill>
            <a:blip r:embed="rId4"/>
            <a:stretch>
              <a:fillRect l="0" t="0" r="0" b="0"/>
            </a:stretch>
          </a:blipFill>
          <a:ln w="9525" cap="sq">
            <a:solidFill>
              <a:srgbClr val="000000"/>
            </a:solidFill>
            <a:prstDash val="solid"/>
            <a:miter/>
          </a:ln>
        </p:spPr>
      </p:sp>
      <p:sp>
        <p:nvSpPr>
          <p:cNvPr name="TextBox 9" id="9"/>
          <p:cNvSpPr txBox="true"/>
          <p:nvPr/>
        </p:nvSpPr>
        <p:spPr>
          <a:xfrm rot="0">
            <a:off x="1660410" y="2721561"/>
            <a:ext cx="6432780" cy="1533563"/>
          </a:xfrm>
          <a:prstGeom prst="rect">
            <a:avLst/>
          </a:prstGeom>
        </p:spPr>
        <p:txBody>
          <a:bodyPr anchor="t" rtlCol="false" tIns="0" lIns="0" bIns="0" rIns="0">
            <a:spAutoFit/>
          </a:bodyPr>
          <a:lstStyle/>
          <a:p>
            <a:pPr algn="l">
              <a:lnSpc>
                <a:spcPts val="2097"/>
              </a:lnSpc>
            </a:pPr>
            <a:r>
              <a:rPr lang="en-US" sz="1498">
                <a:solidFill>
                  <a:srgbClr val="000000"/>
                </a:solidFill>
                <a:latin typeface="Glacial Indifference"/>
                <a:ea typeface="Glacial Indifference"/>
                <a:cs typeface="Glacial Indifference"/>
                <a:sym typeface="Glacial Indifference"/>
              </a:rPr>
              <a:t>Navigate to:</a:t>
            </a:r>
          </a:p>
          <a:p>
            <a:pPr algn="l" marL="323526" indent="-161763" lvl="1">
              <a:lnSpc>
                <a:spcPts val="2097"/>
              </a:lnSpc>
              <a:buAutoNum type="arabicPeriod" startAt="1"/>
            </a:pPr>
            <a:r>
              <a:rPr lang="en-US" sz="1498">
                <a:solidFill>
                  <a:srgbClr val="000000"/>
                </a:solidFill>
                <a:latin typeface="Glacial Indifference"/>
                <a:ea typeface="Glacial Indifference"/>
                <a:cs typeface="Glacial Indifference"/>
                <a:sym typeface="Glacial Indifference"/>
              </a:rPr>
              <a:t>REPORTS &gt; DATA EXTRACTS</a:t>
            </a:r>
          </a:p>
          <a:p>
            <a:pPr algn="l" marL="323526" indent="-161763" lvl="1">
              <a:lnSpc>
                <a:spcPts val="2097"/>
              </a:lnSpc>
              <a:buAutoNum type="arabicPeriod" startAt="1"/>
            </a:pPr>
            <a:r>
              <a:rPr lang="en-US" sz="1498">
                <a:solidFill>
                  <a:srgbClr val="000000"/>
                </a:solidFill>
                <a:latin typeface="Glacial Indifference"/>
                <a:ea typeface="Glacial Indifference"/>
                <a:cs typeface="Glacial Indifference"/>
                <a:sym typeface="Glacial Indifference"/>
              </a:rPr>
              <a:t>Select the Test Administration and Monitoring tab.</a:t>
            </a:r>
          </a:p>
          <a:p>
            <a:pPr algn="l" marL="323526" indent="-161763" lvl="1">
              <a:lnSpc>
                <a:spcPts val="2097"/>
              </a:lnSpc>
              <a:buAutoNum type="arabicPeriod" startAt="1"/>
            </a:pPr>
            <a:r>
              <a:rPr lang="en-US" sz="1498">
                <a:solidFill>
                  <a:srgbClr val="000000"/>
                </a:solidFill>
                <a:latin typeface="Glacial Indifference"/>
                <a:ea typeface="Glacial Indifference"/>
                <a:cs typeface="Glacial Indifference"/>
                <a:sym typeface="Glacial Indifference"/>
              </a:rPr>
              <a:t>Click on New File.</a:t>
            </a:r>
          </a:p>
          <a:p>
            <a:pPr algn="l" marL="323526" indent="-161763" lvl="1">
              <a:lnSpc>
                <a:spcPts val="2097"/>
              </a:lnSpc>
              <a:buAutoNum type="arabicPeriod" startAt="1"/>
            </a:pPr>
            <a:r>
              <a:rPr lang="en-US" sz="1498">
                <a:solidFill>
                  <a:srgbClr val="000000"/>
                </a:solidFill>
                <a:latin typeface="Glacial Indifference"/>
                <a:ea typeface="Glacial Indifference"/>
                <a:cs typeface="Glacial Indifference"/>
                <a:sym typeface="Glacial Indifference"/>
              </a:rPr>
              <a:t>Once the file has loaded, click on the csv icon to download a document that can be filtered to identify testlets that in progress, unused, or paused.</a:t>
            </a:r>
          </a:p>
        </p:txBody>
      </p:sp>
      <p:sp>
        <p:nvSpPr>
          <p:cNvPr name="TextBox 10" id="10"/>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65</a:t>
            </a:r>
          </a:p>
        </p:txBody>
      </p:sp>
      <p:grpSp>
        <p:nvGrpSpPr>
          <p:cNvPr name="Group 11" id="11"/>
          <p:cNvGrpSpPr/>
          <p:nvPr/>
        </p:nvGrpSpPr>
        <p:grpSpPr>
          <a:xfrm rot="0">
            <a:off x="167300" y="242239"/>
            <a:ext cx="6097291" cy="673942"/>
            <a:chOff x="0" y="0"/>
            <a:chExt cx="2258256" cy="249608"/>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3" id="13"/>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14" id="14"/>
          <p:cNvSpPr txBox="true"/>
          <p:nvPr/>
        </p:nvSpPr>
        <p:spPr>
          <a:xfrm rot="0">
            <a:off x="362994" y="280443"/>
            <a:ext cx="5705903" cy="530860"/>
          </a:xfrm>
          <a:prstGeom prst="rect">
            <a:avLst/>
          </a:prstGeom>
        </p:spPr>
        <p:txBody>
          <a:bodyPr anchor="t" rtlCol="false" tIns="0" lIns="0" bIns="0" rIns="0">
            <a:spAutoFit/>
          </a:bodyPr>
          <a:lstStyle/>
          <a:p>
            <a:pPr algn="ctr">
              <a:lnSpc>
                <a:spcPts val="4339"/>
              </a:lnSpc>
            </a:pPr>
            <a:r>
              <a:rPr lang="en-US" sz="3099">
                <a:solidFill>
                  <a:srgbClr val="FFFFFF"/>
                </a:solidFill>
                <a:latin typeface="Glacial Indifference"/>
                <a:ea typeface="Glacial Indifference"/>
                <a:cs typeface="Glacial Indifference"/>
                <a:sym typeface="Glacial Indifference"/>
              </a:rPr>
              <a:t>MONITOR TESTLET COMPLETION</a:t>
            </a:r>
          </a:p>
        </p:txBody>
      </p:sp>
      <p:sp>
        <p:nvSpPr>
          <p:cNvPr name="TextBox 15" id="15"/>
          <p:cNvSpPr txBox="true"/>
          <p:nvPr/>
        </p:nvSpPr>
        <p:spPr>
          <a:xfrm rot="0">
            <a:off x="617568" y="1157563"/>
            <a:ext cx="8518463" cy="605684"/>
          </a:xfrm>
          <a:prstGeom prst="rect">
            <a:avLst/>
          </a:prstGeom>
        </p:spPr>
        <p:txBody>
          <a:bodyPr anchor="t" rtlCol="false" tIns="0" lIns="0" bIns="0" rIns="0">
            <a:spAutoFit/>
          </a:bodyPr>
          <a:lstStyle/>
          <a:p>
            <a:pPr algn="ctr">
              <a:lnSpc>
                <a:spcPts val="4940"/>
              </a:lnSpc>
              <a:spcBef>
                <a:spcPct val="0"/>
              </a:spcBef>
            </a:pPr>
            <a:r>
              <a:rPr lang="en-US" b="true" sz="3529">
                <a:solidFill>
                  <a:srgbClr val="253439"/>
                </a:solidFill>
                <a:latin typeface="Glacial Indifference Bold"/>
                <a:ea typeface="Glacial Indifference Bold"/>
                <a:cs typeface="Glacial Indifference Bold"/>
                <a:sym typeface="Glacial Indifference Bold"/>
              </a:rPr>
              <a:t>Using a Data Extract</a:t>
            </a:r>
          </a:p>
        </p:txBody>
      </p:sp>
      <p:sp>
        <p:nvSpPr>
          <p:cNvPr name="TextBox 16" id="16"/>
          <p:cNvSpPr txBox="true"/>
          <p:nvPr/>
        </p:nvSpPr>
        <p:spPr>
          <a:xfrm rot="0">
            <a:off x="902713" y="5686669"/>
            <a:ext cx="8574820" cy="1054100"/>
          </a:xfrm>
          <a:prstGeom prst="rect">
            <a:avLst/>
          </a:prstGeom>
        </p:spPr>
        <p:txBody>
          <a:bodyPr anchor="t" rtlCol="false" tIns="0" lIns="0" bIns="0" rIns="0">
            <a:spAutoFit/>
          </a:bodyPr>
          <a:lstStyle/>
          <a:p>
            <a:pPr algn="l">
              <a:lnSpc>
                <a:spcPts val="2799"/>
              </a:lnSpc>
            </a:pPr>
            <a:r>
              <a:rPr lang="en-US" sz="1999" i="true">
                <a:solidFill>
                  <a:srgbClr val="000000"/>
                </a:solidFill>
                <a:latin typeface="Glacial Indifference Italics"/>
                <a:ea typeface="Glacial Indifference Italics"/>
                <a:cs typeface="Glacial Indifference Italics"/>
                <a:sym typeface="Glacial Indifference Italics"/>
              </a:rPr>
              <a:t>Filtering must be performed to generate a list of students and names of testlets left to complete. Use this </a:t>
            </a:r>
            <a:r>
              <a:rPr lang="en-US" sz="1999" i="true" u="sng">
                <a:solidFill>
                  <a:srgbClr val="000000"/>
                </a:solidFill>
                <a:latin typeface="Glacial Indifference Italics"/>
                <a:ea typeface="Glacial Indifference Italics"/>
                <a:cs typeface="Glacial Indifference Italics"/>
                <a:sym typeface="Glacial Indifference Italics"/>
                <a:hlinkClick r:id="rId5" tooltip="https://opi.mt.gov/Portals/182/Page%20Files/MAST/2024-2025%20Assets/Educator%20Resources/Filtering%20the%20Test%20Monitoring%20Data%20Extract.mp4?ver=2025-06-12-131326-970"/>
              </a:rPr>
              <a:t>short video</a:t>
            </a:r>
            <a:r>
              <a:rPr lang="en-US" sz="1999" i="true">
                <a:solidFill>
                  <a:srgbClr val="000000"/>
                </a:solidFill>
                <a:latin typeface="Glacial Indifference Italics"/>
                <a:ea typeface="Glacial Indifference Italics"/>
                <a:cs typeface="Glacial Indifference Italics"/>
                <a:sym typeface="Glacial Indifference Italics"/>
              </a:rPr>
              <a:t> to learn how to filter the data extract.</a:t>
            </a:r>
          </a:p>
        </p:txBody>
      </p:sp>
      <p:sp>
        <p:nvSpPr>
          <p:cNvPr name="TextBox 17" id="17"/>
          <p:cNvSpPr txBox="true"/>
          <p:nvPr/>
        </p:nvSpPr>
        <p:spPr>
          <a:xfrm rot="0">
            <a:off x="589390" y="1715622"/>
            <a:ext cx="8574820" cy="771814"/>
          </a:xfrm>
          <a:prstGeom prst="rect">
            <a:avLst/>
          </a:prstGeom>
        </p:spPr>
        <p:txBody>
          <a:bodyPr anchor="t" rtlCol="false" tIns="0" lIns="0" bIns="0" rIns="0">
            <a:spAutoFit/>
          </a:bodyPr>
          <a:lstStyle/>
          <a:p>
            <a:pPr algn="ctr">
              <a:lnSpc>
                <a:spcPts val="3134"/>
              </a:lnSpc>
            </a:pPr>
            <a:r>
              <a:rPr lang="en-US" sz="2238" i="true">
                <a:solidFill>
                  <a:srgbClr val="000000"/>
                </a:solidFill>
                <a:latin typeface="Glacial Indifference Italics"/>
                <a:ea typeface="Glacial Indifference Italics"/>
                <a:cs typeface="Glacial Indifference Italics"/>
                <a:sym typeface="Glacial Indifference Italics"/>
              </a:rPr>
              <a:t>This method is the most efficient and effective method to find individual students and testlets needing to be completed.</a:t>
            </a:r>
          </a:p>
        </p:txBody>
      </p:sp>
    </p:spTree>
  </p:cSld>
  <p:clrMapOvr>
    <a:masterClrMapping/>
  </p:clrMapOvr>
</p:sld>
</file>

<file path=ppt/slides/slide6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8" id="8">
            <a:extLst>
              <a:ext uri="{C183D7F6-B498-43B3-948B-1728B52AA6E4}">
                <adec:decorative xmlns:adec="http://schemas.microsoft.com/office/drawing/2017/decorative" val="1"/>
              </a:ext>
            </a:extLst>
          </p:cNvPr>
          <p:cNvSpPr/>
          <p:nvPr/>
        </p:nvSpPr>
        <p:spPr>
          <a:xfrm flipH="false" flipV="false" rot="0">
            <a:off x="-5601806" y="5604677"/>
            <a:ext cx="7149979" cy="1958006"/>
          </a:xfrm>
          <a:custGeom>
            <a:avLst/>
            <a:gdLst/>
            <a:ahLst/>
            <a:cxnLst/>
            <a:rect r="r" b="b" t="t" l="l"/>
            <a:pathLst>
              <a:path h="1958006" w="7149979">
                <a:moveTo>
                  <a:pt x="0" y="0"/>
                </a:moveTo>
                <a:lnTo>
                  <a:pt x="7149979" y="0"/>
                </a:lnTo>
                <a:lnTo>
                  <a:pt x="7149979" y="1958006"/>
                </a:lnTo>
                <a:lnTo>
                  <a:pt x="0" y="1958006"/>
                </a:lnTo>
                <a:lnTo>
                  <a:pt x="0" y="0"/>
                </a:lnTo>
                <a:close/>
              </a:path>
            </a:pathLst>
          </a:custGeom>
          <a:blipFill>
            <a:blip r:embed="rId4"/>
            <a:stretch>
              <a:fillRect l="0" t="0" r="0" b="0"/>
            </a:stretch>
          </a:blipFill>
        </p:spPr>
      </p:sp>
      <p:sp>
        <p:nvSpPr>
          <p:cNvPr name="Freeform 9" id="9" descr="image of test monitor screen in Kite"/>
          <p:cNvSpPr/>
          <p:nvPr/>
        </p:nvSpPr>
        <p:spPr>
          <a:xfrm flipH="false" flipV="false" rot="0">
            <a:off x="3353309" y="3052587"/>
            <a:ext cx="6299371" cy="3158508"/>
          </a:xfrm>
          <a:custGeom>
            <a:avLst/>
            <a:gdLst/>
            <a:ahLst/>
            <a:cxnLst/>
            <a:rect r="r" b="b" t="t" l="l"/>
            <a:pathLst>
              <a:path h="3158508" w="6299371">
                <a:moveTo>
                  <a:pt x="0" y="0"/>
                </a:moveTo>
                <a:lnTo>
                  <a:pt x="6299372" y="0"/>
                </a:lnTo>
                <a:lnTo>
                  <a:pt x="6299372" y="3158508"/>
                </a:lnTo>
                <a:lnTo>
                  <a:pt x="0" y="3158508"/>
                </a:lnTo>
                <a:lnTo>
                  <a:pt x="0" y="0"/>
                </a:lnTo>
                <a:close/>
              </a:path>
            </a:pathLst>
          </a:custGeom>
          <a:blipFill>
            <a:blip r:embed="rId5"/>
            <a:stretch>
              <a:fillRect l="0" t="0" r="0" b="0"/>
            </a:stretch>
          </a:blipFill>
          <a:ln w="9525" cap="sq">
            <a:solidFill>
              <a:srgbClr val="000000"/>
            </a:solidFill>
            <a:prstDash val="solid"/>
            <a:miter/>
          </a:ln>
        </p:spPr>
      </p:sp>
      <p:sp>
        <p:nvSpPr>
          <p:cNvPr name="TextBox 10" id="10"/>
          <p:cNvSpPr txBox="true"/>
          <p:nvPr/>
        </p:nvSpPr>
        <p:spPr>
          <a:xfrm rot="0">
            <a:off x="693380" y="1664344"/>
            <a:ext cx="8917206" cy="575945"/>
          </a:xfrm>
          <a:prstGeom prst="rect">
            <a:avLst/>
          </a:prstGeom>
        </p:spPr>
        <p:txBody>
          <a:bodyPr anchor="t" rtlCol="false" tIns="0" lIns="0" bIns="0" rIns="0">
            <a:spAutoFit/>
          </a:bodyPr>
          <a:lstStyle/>
          <a:p>
            <a:pPr algn="l">
              <a:lnSpc>
                <a:spcPts val="2379"/>
              </a:lnSpc>
            </a:pPr>
            <a:r>
              <a:rPr lang="en-US" sz="1699">
                <a:solidFill>
                  <a:srgbClr val="000000"/>
                </a:solidFill>
                <a:latin typeface="Glacial Indifference"/>
                <a:ea typeface="Glacial Indifference"/>
                <a:cs typeface="Glacial Indifference"/>
                <a:sym typeface="Glacial Indifference"/>
              </a:rPr>
              <a:t>Testlet completion can also be monitored by grade level and testlet using filtering options in the INTERIM &gt; My Tests section of the Kite Educator Portal.</a:t>
            </a:r>
          </a:p>
        </p:txBody>
      </p:sp>
      <p:sp>
        <p:nvSpPr>
          <p:cNvPr name="TextBox 11" id="11"/>
          <p:cNvSpPr txBox="true"/>
          <p:nvPr/>
        </p:nvSpPr>
        <p:spPr>
          <a:xfrm rot="0">
            <a:off x="625904" y="2449839"/>
            <a:ext cx="2659951" cy="4693285"/>
          </a:xfrm>
          <a:prstGeom prst="rect">
            <a:avLst/>
          </a:prstGeom>
        </p:spPr>
        <p:txBody>
          <a:bodyPr anchor="t" rtlCol="false" tIns="0" lIns="0" bIns="0" rIns="0">
            <a:spAutoFit/>
          </a:bodyPr>
          <a:lstStyle/>
          <a:p>
            <a:pPr algn="l" marL="345439" indent="-172720" lvl="1">
              <a:lnSpc>
                <a:spcPts val="2239"/>
              </a:lnSpc>
              <a:buAutoNum type="arabicPeriod" startAt="1"/>
            </a:pPr>
            <a:r>
              <a:rPr lang="en-US" sz="1599">
                <a:solidFill>
                  <a:srgbClr val="000000"/>
                </a:solidFill>
                <a:latin typeface="Glacial Indifference"/>
                <a:ea typeface="Glacial Indifference"/>
                <a:cs typeface="Glacial Indifference"/>
                <a:sym typeface="Glacial Indifference"/>
              </a:rPr>
              <a:t>INTERIM &gt; My Tests</a:t>
            </a:r>
          </a:p>
          <a:p>
            <a:pPr algn="l" marL="345439" indent="-172720" lvl="1">
              <a:lnSpc>
                <a:spcPts val="2239"/>
              </a:lnSpc>
              <a:buAutoNum type="arabicPeriod" startAt="1"/>
            </a:pPr>
            <a:r>
              <a:rPr lang="en-US" sz="1599">
                <a:solidFill>
                  <a:srgbClr val="000000"/>
                </a:solidFill>
                <a:latin typeface="Glacial Indifference"/>
                <a:ea typeface="Glacial Indifference"/>
                <a:cs typeface="Glacial Indifference"/>
                <a:sym typeface="Glacial Indifference"/>
              </a:rPr>
              <a:t>Fill out organizational information in the drop-down menus.</a:t>
            </a:r>
          </a:p>
          <a:p>
            <a:pPr algn="l" marL="345439" indent="-172720" lvl="1">
              <a:lnSpc>
                <a:spcPts val="2239"/>
              </a:lnSpc>
              <a:buAutoNum type="arabicPeriod" startAt="1"/>
            </a:pPr>
            <a:r>
              <a:rPr lang="en-US" sz="1599">
                <a:solidFill>
                  <a:srgbClr val="000000"/>
                </a:solidFill>
                <a:latin typeface="Glacial Indifference"/>
                <a:ea typeface="Glacial Indifference"/>
                <a:cs typeface="Glacial Indifference"/>
                <a:sym typeface="Glacial Indifference"/>
              </a:rPr>
              <a:t>Select the three dots to filter to see the appropriate testing window. </a:t>
            </a:r>
          </a:p>
          <a:p>
            <a:pPr algn="l" marL="345439" indent="-172720" lvl="1">
              <a:lnSpc>
                <a:spcPts val="2239"/>
              </a:lnSpc>
              <a:buAutoNum type="arabicPeriod" startAt="1"/>
            </a:pPr>
            <a:r>
              <a:rPr lang="en-US" sz="1599">
                <a:solidFill>
                  <a:srgbClr val="000000"/>
                </a:solidFill>
                <a:latin typeface="Glacial Indifference"/>
                <a:ea typeface="Glacial Indifference"/>
                <a:cs typeface="Glacial Indifference"/>
                <a:sym typeface="Glacial Indifference"/>
              </a:rPr>
              <a:t>Compare “Students Completed” to “Students Assigned”.</a:t>
            </a:r>
          </a:p>
          <a:p>
            <a:pPr algn="l" marL="345439" indent="-172720" lvl="1">
              <a:lnSpc>
                <a:spcPts val="2239"/>
              </a:lnSpc>
              <a:buAutoNum type="arabicPeriod" startAt="1"/>
            </a:pPr>
            <a:r>
              <a:rPr lang="en-US" sz="1599">
                <a:solidFill>
                  <a:srgbClr val="000000"/>
                </a:solidFill>
                <a:latin typeface="Glacial Indifference"/>
                <a:ea typeface="Glacial Indifference"/>
                <a:cs typeface="Glacial Indifference"/>
                <a:sym typeface="Glacial Indifference"/>
              </a:rPr>
              <a:t>Select the testlets that are not completed. </a:t>
            </a:r>
            <a:r>
              <a:rPr lang="en-US" sz="1599" i="true">
                <a:solidFill>
                  <a:srgbClr val="000000"/>
                </a:solidFill>
                <a:latin typeface="Glacial Indifference Italics"/>
                <a:ea typeface="Glacial Indifference Italics"/>
                <a:cs typeface="Glacial Indifference Italics"/>
                <a:sym typeface="Glacial Indifference Italics"/>
              </a:rPr>
              <a:t>Multiple testlets can be monitored. You can select up to 4. </a:t>
            </a:r>
          </a:p>
          <a:p>
            <a:pPr algn="l" marL="345439" indent="-172720" lvl="1">
              <a:lnSpc>
                <a:spcPts val="2239"/>
              </a:lnSpc>
              <a:buAutoNum type="arabicPeriod" startAt="1"/>
            </a:pPr>
            <a:r>
              <a:rPr lang="en-US" sz="1599">
                <a:solidFill>
                  <a:srgbClr val="000000"/>
                </a:solidFill>
                <a:latin typeface="Glacial Indifference"/>
                <a:ea typeface="Glacial Indifference"/>
                <a:cs typeface="Glacial Indifference"/>
                <a:sym typeface="Glacial Indifference"/>
              </a:rPr>
              <a:t>Select Monitor button.</a:t>
            </a:r>
          </a:p>
        </p:txBody>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66</a:t>
            </a:r>
          </a:p>
        </p:txBody>
      </p:sp>
      <p:sp>
        <p:nvSpPr>
          <p:cNvPr name="TextBox 13" id="13"/>
          <p:cNvSpPr txBox="true"/>
          <p:nvPr/>
        </p:nvSpPr>
        <p:spPr>
          <a:xfrm rot="0">
            <a:off x="892751" y="989153"/>
            <a:ext cx="8518463" cy="564120"/>
          </a:xfrm>
          <a:prstGeom prst="rect">
            <a:avLst/>
          </a:prstGeom>
        </p:spPr>
        <p:txBody>
          <a:bodyPr anchor="t" rtlCol="false" tIns="0" lIns="0" bIns="0" rIns="0">
            <a:spAutoFit/>
          </a:bodyPr>
          <a:lstStyle/>
          <a:p>
            <a:pPr algn="ctr">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Using the Test Monitor Screen</a:t>
            </a:r>
          </a:p>
        </p:txBody>
      </p:sp>
      <p:grpSp>
        <p:nvGrpSpPr>
          <p:cNvPr name="Group 14" id="14"/>
          <p:cNvGrpSpPr/>
          <p:nvPr/>
        </p:nvGrpSpPr>
        <p:grpSpPr>
          <a:xfrm rot="0">
            <a:off x="167300" y="242239"/>
            <a:ext cx="6097291" cy="673942"/>
            <a:chOff x="0" y="0"/>
            <a:chExt cx="2258256" cy="249608"/>
          </a:xfrm>
        </p:grpSpPr>
        <p:sp>
          <p:nvSpPr>
            <p:cNvPr name="Freeform 15" id="15">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6" id="16"/>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17" id="17"/>
          <p:cNvSpPr txBox="true"/>
          <p:nvPr/>
        </p:nvSpPr>
        <p:spPr>
          <a:xfrm rot="0">
            <a:off x="362994" y="280443"/>
            <a:ext cx="5705903" cy="530860"/>
          </a:xfrm>
          <a:prstGeom prst="rect">
            <a:avLst/>
          </a:prstGeom>
        </p:spPr>
        <p:txBody>
          <a:bodyPr anchor="t" rtlCol="false" tIns="0" lIns="0" bIns="0" rIns="0">
            <a:spAutoFit/>
          </a:bodyPr>
          <a:lstStyle/>
          <a:p>
            <a:pPr algn="ctr">
              <a:lnSpc>
                <a:spcPts val="4339"/>
              </a:lnSpc>
            </a:pPr>
            <a:r>
              <a:rPr lang="en-US" sz="3099">
                <a:solidFill>
                  <a:srgbClr val="FFFFFF"/>
                </a:solidFill>
                <a:latin typeface="Glacial Indifference"/>
                <a:ea typeface="Glacial Indifference"/>
                <a:cs typeface="Glacial Indifference"/>
                <a:sym typeface="Glacial Indifference"/>
              </a:rPr>
              <a:t>MONITOR TESTLET COMPLETION</a:t>
            </a:r>
          </a:p>
        </p:txBody>
      </p:sp>
    </p:spTree>
  </p:cSld>
  <p:clrMapOvr>
    <a:masterClrMapping/>
  </p:clrMapOvr>
</p:sld>
</file>

<file path=ppt/slides/slide6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8" id="8">
            <a:extLst>
              <a:ext uri="{C183D7F6-B498-43B3-948B-1728B52AA6E4}">
                <adec:decorative xmlns:adec="http://schemas.microsoft.com/office/drawing/2017/decorative" val="1"/>
              </a:ext>
            </a:extLst>
          </p:cNvPr>
          <p:cNvSpPr/>
          <p:nvPr/>
        </p:nvSpPr>
        <p:spPr>
          <a:xfrm flipH="false" flipV="false" rot="0">
            <a:off x="-5601806" y="5604677"/>
            <a:ext cx="7149979" cy="1958006"/>
          </a:xfrm>
          <a:custGeom>
            <a:avLst/>
            <a:gdLst/>
            <a:ahLst/>
            <a:cxnLst/>
            <a:rect r="r" b="b" t="t" l="l"/>
            <a:pathLst>
              <a:path h="1958006" w="7149979">
                <a:moveTo>
                  <a:pt x="0" y="0"/>
                </a:moveTo>
                <a:lnTo>
                  <a:pt x="7149979" y="0"/>
                </a:lnTo>
                <a:lnTo>
                  <a:pt x="7149979" y="1958006"/>
                </a:lnTo>
                <a:lnTo>
                  <a:pt x="0" y="1958006"/>
                </a:lnTo>
                <a:lnTo>
                  <a:pt x="0" y="0"/>
                </a:lnTo>
                <a:close/>
              </a:path>
            </a:pathLst>
          </a:custGeom>
          <a:blipFill>
            <a:blip r:embed="rId4"/>
            <a:stretch>
              <a:fillRect l="0" t="0" r="0" b="0"/>
            </a:stretch>
          </a:blipFill>
        </p:spPr>
      </p:sp>
      <p:sp>
        <p:nvSpPr>
          <p:cNvPr name="TextBox 9" id="9"/>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67</a:t>
            </a:r>
          </a:p>
        </p:txBody>
      </p:sp>
      <p:sp>
        <p:nvSpPr>
          <p:cNvPr name="TextBox 10" id="10"/>
          <p:cNvSpPr txBox="true"/>
          <p:nvPr/>
        </p:nvSpPr>
        <p:spPr>
          <a:xfrm rot="0">
            <a:off x="617568" y="989153"/>
            <a:ext cx="8518463" cy="564120"/>
          </a:xfrm>
          <a:prstGeom prst="rect">
            <a:avLst/>
          </a:prstGeom>
        </p:spPr>
        <p:txBody>
          <a:bodyPr anchor="t" rtlCol="false" tIns="0" lIns="0" bIns="0" rIns="0">
            <a:spAutoFit/>
          </a:bodyPr>
          <a:lstStyle/>
          <a:p>
            <a:pPr algn="ctr">
              <a:lnSpc>
                <a:spcPts val="4606"/>
              </a:lnSpc>
              <a:spcBef>
                <a:spcPct val="0"/>
              </a:spcBef>
            </a:pPr>
            <a:r>
              <a:rPr lang="en-US" b="true" sz="3290">
                <a:solidFill>
                  <a:srgbClr val="253439"/>
                </a:solidFill>
                <a:latin typeface="Glacial Indifference Bold"/>
                <a:ea typeface="Glacial Indifference Bold"/>
                <a:cs typeface="Glacial Indifference Bold"/>
                <a:sym typeface="Glacial Indifference Bold"/>
              </a:rPr>
              <a:t>Considerations</a:t>
            </a:r>
          </a:p>
        </p:txBody>
      </p:sp>
      <p:grpSp>
        <p:nvGrpSpPr>
          <p:cNvPr name="Group 11" id="11"/>
          <p:cNvGrpSpPr/>
          <p:nvPr/>
        </p:nvGrpSpPr>
        <p:grpSpPr>
          <a:xfrm rot="0">
            <a:off x="167300" y="242239"/>
            <a:ext cx="6097291" cy="673942"/>
            <a:chOff x="0" y="0"/>
            <a:chExt cx="2258256" cy="249608"/>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3" id="13"/>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14" id="14"/>
          <p:cNvSpPr txBox="true"/>
          <p:nvPr/>
        </p:nvSpPr>
        <p:spPr>
          <a:xfrm rot="0">
            <a:off x="362994" y="280443"/>
            <a:ext cx="5705903" cy="530860"/>
          </a:xfrm>
          <a:prstGeom prst="rect">
            <a:avLst/>
          </a:prstGeom>
        </p:spPr>
        <p:txBody>
          <a:bodyPr anchor="t" rtlCol="false" tIns="0" lIns="0" bIns="0" rIns="0">
            <a:spAutoFit/>
          </a:bodyPr>
          <a:lstStyle/>
          <a:p>
            <a:pPr algn="ctr">
              <a:lnSpc>
                <a:spcPts val="4339"/>
              </a:lnSpc>
            </a:pPr>
            <a:r>
              <a:rPr lang="en-US" sz="3099">
                <a:solidFill>
                  <a:srgbClr val="FFFFFF"/>
                </a:solidFill>
                <a:latin typeface="Glacial Indifference"/>
                <a:ea typeface="Glacial Indifference"/>
                <a:cs typeface="Glacial Indifference"/>
                <a:sym typeface="Glacial Indifference"/>
              </a:rPr>
              <a:t>MONITOR TESTLET COMPLETION</a:t>
            </a:r>
          </a:p>
        </p:txBody>
      </p:sp>
      <p:sp>
        <p:nvSpPr>
          <p:cNvPr name="TextBox 15" id="15"/>
          <p:cNvSpPr txBox="true"/>
          <p:nvPr/>
        </p:nvSpPr>
        <p:spPr>
          <a:xfrm rot="0">
            <a:off x="693380" y="1635769"/>
            <a:ext cx="8917206" cy="3685541"/>
          </a:xfrm>
          <a:prstGeom prst="rect">
            <a:avLst/>
          </a:prstGeom>
        </p:spPr>
        <p:txBody>
          <a:bodyPr anchor="t" rtlCol="false" tIns="0" lIns="0" bIns="0" rIns="0">
            <a:spAutoFit/>
          </a:bodyPr>
          <a:lstStyle/>
          <a:p>
            <a:pPr algn="l" marL="561334" indent="-280667" lvl="1">
              <a:lnSpc>
                <a:spcPts val="3639"/>
              </a:lnSpc>
              <a:buFont typeface="Arial"/>
              <a:buChar char="•"/>
            </a:pPr>
            <a:r>
              <a:rPr lang="en-US" sz="2599">
                <a:solidFill>
                  <a:srgbClr val="000000"/>
                </a:solidFill>
                <a:latin typeface="Glacial Indifference"/>
                <a:ea typeface="Glacial Indifference"/>
                <a:cs typeface="Glacial Indifference"/>
                <a:sym typeface="Glacial Indifference"/>
              </a:rPr>
              <a:t>Plan for make-ups:  We know students will be absent during testlets.</a:t>
            </a:r>
          </a:p>
          <a:p>
            <a:pPr algn="l" marL="561334" indent="-280667" lvl="1">
              <a:lnSpc>
                <a:spcPts val="3639"/>
              </a:lnSpc>
              <a:buFont typeface="Arial"/>
              <a:buChar char="•"/>
            </a:pPr>
            <a:r>
              <a:rPr lang="en-US" sz="2599">
                <a:solidFill>
                  <a:srgbClr val="000000"/>
                </a:solidFill>
                <a:latin typeface="Glacial Indifference"/>
                <a:ea typeface="Glacial Indifference"/>
                <a:cs typeface="Glacial Indifference"/>
                <a:sym typeface="Glacial Indifference"/>
              </a:rPr>
              <a:t>Make-ups can occur in the classroom. Is there a time when the rest of the class is working quietly and a student could complete a testlet?</a:t>
            </a:r>
          </a:p>
          <a:p>
            <a:pPr algn="l">
              <a:lnSpc>
                <a:spcPts val="3639"/>
              </a:lnSpc>
            </a:pPr>
          </a:p>
          <a:p>
            <a:pPr algn="l">
              <a:lnSpc>
                <a:spcPts val="3779"/>
              </a:lnSpc>
            </a:pPr>
            <a:r>
              <a:rPr lang="en-US" sz="2699" i="true">
                <a:solidFill>
                  <a:srgbClr val="000000"/>
                </a:solidFill>
                <a:latin typeface="Glacial Indifference Italics"/>
                <a:ea typeface="Glacial Indifference Italics"/>
                <a:cs typeface="Glacial Indifference Italics"/>
                <a:sym typeface="Glacial Indifference Italics"/>
              </a:rPr>
              <a:t>Remember:  Students do not have to leave the classroom for makeups.</a:t>
            </a:r>
          </a:p>
        </p:txBody>
      </p:sp>
    </p:spTree>
  </p:cSld>
  <p:clrMapOvr>
    <a:masterClrMapping/>
  </p:clrMapOvr>
</p:sld>
</file>

<file path=ppt/slides/slide6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68</a:t>
            </a:r>
          </a:p>
        </p:txBody>
      </p:sp>
      <p:sp>
        <p:nvSpPr>
          <p:cNvPr name="TextBox 13" id="13"/>
          <p:cNvSpPr txBox="true"/>
          <p:nvPr/>
        </p:nvSpPr>
        <p:spPr>
          <a:xfrm rot="0">
            <a:off x="658372" y="1347984"/>
            <a:ext cx="8363708" cy="2824480"/>
          </a:xfrm>
          <a:prstGeom prst="rect">
            <a:avLst/>
          </a:prstGeom>
        </p:spPr>
        <p:txBody>
          <a:bodyPr anchor="t" rtlCol="false" tIns="0" lIns="0" bIns="0" rIns="0">
            <a:spAutoFit/>
          </a:bodyPr>
          <a:lstStyle/>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5" tooltip="https://files.kiteaai.org/documentation/testlets/MT/Testlet_Kite_Educator_Portal_Manual_MAST.pdf"/>
              </a:rPr>
              <a:t>Kite Educator Portal Manual</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6" tooltip="https://opi.mt.gov/Portals/182/Page%20Files/MAST/2024-2025%20Assets/Educator%20Resources/Filtering%20the%20Test%20Monitoring%20Data%20Extract.mp4?ver=2025-06-12-131326-970"/>
              </a:rPr>
              <a:t>Filtering the Data Extract Tutorial</a:t>
            </a:r>
          </a:p>
          <a:p>
            <a:pPr algn="l">
              <a:lnSpc>
                <a:spcPts val="3200"/>
              </a:lnSpc>
            </a:pPr>
          </a:p>
          <a:p>
            <a:pPr algn="l" marL="690881" indent="-345440" lvl="1">
              <a:lnSpc>
                <a:spcPts val="3200"/>
              </a:lnSpc>
              <a:buFont typeface="Arial"/>
              <a:buChar char="•"/>
            </a:pPr>
            <a:r>
              <a:rPr lang="en-US" sz="3200">
                <a:solidFill>
                  <a:srgbClr val="253439"/>
                </a:solidFill>
                <a:latin typeface="Glacial Indifference"/>
                <a:ea typeface="Glacial Indifference"/>
                <a:cs typeface="Glacial Indifference"/>
                <a:sym typeface="Glacial Indifference"/>
              </a:rPr>
              <a:t>Monitor Testlet Completion</a:t>
            </a:r>
            <a:r>
              <a:rPr lang="en-US" sz="3200">
                <a:solidFill>
                  <a:srgbClr val="253439"/>
                </a:solidFill>
                <a:latin typeface="Glacial Indifference"/>
                <a:ea typeface="Glacial Indifference"/>
                <a:cs typeface="Glacial Indifference"/>
                <a:sym typeface="Glacial Indifference"/>
              </a:rPr>
              <a:t> Focused Support Video on the </a:t>
            </a:r>
            <a:r>
              <a:rPr lang="en-US" sz="3200" u="sng">
                <a:solidFill>
                  <a:srgbClr val="253439"/>
                </a:solidFill>
                <a:latin typeface="Glacial Indifference"/>
                <a:ea typeface="Glacial Indifference"/>
                <a:cs typeface="Glacial Indifference"/>
                <a:sym typeface="Glacial Indifference"/>
                <a:hlinkClick r:id="rId7" tooltip="https://opi.mt.gov/Leadership/Assessment-Accountability/MontCAS/Stay-Informed#11175413077-focused-support-videos"/>
              </a:rPr>
              <a:t>MAST Stay Informed</a:t>
            </a:r>
            <a:r>
              <a:rPr lang="en-US" sz="3200">
                <a:solidFill>
                  <a:srgbClr val="253439"/>
                </a:solidFill>
                <a:latin typeface="Glacial Indifference"/>
                <a:ea typeface="Glacial Indifference"/>
                <a:cs typeface="Glacial Indifference"/>
                <a:sym typeface="Glacial Indifference"/>
              </a:rPr>
              <a:t> webpage.</a:t>
            </a:r>
          </a:p>
        </p:txBody>
      </p:sp>
      <p:sp>
        <p:nvSpPr>
          <p:cNvPr name="TextBox 14" id="14"/>
          <p:cNvSpPr txBox="true"/>
          <p:nvPr/>
        </p:nvSpPr>
        <p:spPr>
          <a:xfrm rot="0">
            <a:off x="2235138" y="6485299"/>
            <a:ext cx="5210175" cy="591686"/>
          </a:xfrm>
          <a:prstGeom prst="rect">
            <a:avLst/>
          </a:prstGeom>
        </p:spPr>
        <p:txBody>
          <a:bodyPr anchor="t" rtlCol="false" tIns="0" lIns="0" bIns="0" rIns="0">
            <a:spAutoFit/>
          </a:bodyPr>
          <a:lstStyle/>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All MAST-related resources can be found </a:t>
            </a:r>
          </a:p>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on the </a:t>
            </a:r>
            <a:r>
              <a:rPr lang="en-US" sz="2294" i="true" u="sng">
                <a:solidFill>
                  <a:srgbClr val="000000"/>
                </a:solidFill>
                <a:latin typeface="Glacial Indifference Italics"/>
                <a:ea typeface="Glacial Indifference Italics"/>
                <a:cs typeface="Glacial Indifference Italics"/>
                <a:sym typeface="Glacial Indifference Italics"/>
                <a:hlinkClick r:id="rId8" tooltip="https://newmeridiancorp.org/montana-aligned-to-standards-through-year-program-portal/"/>
              </a:rPr>
              <a:t>MAST Portal</a:t>
            </a:r>
          </a:p>
        </p:txBody>
      </p:sp>
      <p:grpSp>
        <p:nvGrpSpPr>
          <p:cNvPr name="Group 15" id="15"/>
          <p:cNvGrpSpPr/>
          <p:nvPr/>
        </p:nvGrpSpPr>
        <p:grpSpPr>
          <a:xfrm rot="0">
            <a:off x="167300" y="242239"/>
            <a:ext cx="6097291" cy="673942"/>
            <a:chOff x="0" y="0"/>
            <a:chExt cx="2258256" cy="249608"/>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7" id="17"/>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18" id="18"/>
          <p:cNvSpPr txBox="true"/>
          <p:nvPr/>
        </p:nvSpPr>
        <p:spPr>
          <a:xfrm rot="0">
            <a:off x="362994" y="280443"/>
            <a:ext cx="5705903" cy="530860"/>
          </a:xfrm>
          <a:prstGeom prst="rect">
            <a:avLst/>
          </a:prstGeom>
        </p:spPr>
        <p:txBody>
          <a:bodyPr anchor="t" rtlCol="false" tIns="0" lIns="0" bIns="0" rIns="0">
            <a:spAutoFit/>
          </a:bodyPr>
          <a:lstStyle/>
          <a:p>
            <a:pPr algn="ctr">
              <a:lnSpc>
                <a:spcPts val="4339"/>
              </a:lnSpc>
            </a:pPr>
            <a:r>
              <a:rPr lang="en-US" sz="3099">
                <a:solidFill>
                  <a:srgbClr val="FFFFFF"/>
                </a:solidFill>
                <a:latin typeface="Glacial Indifference"/>
                <a:ea typeface="Glacial Indifference"/>
                <a:cs typeface="Glacial Indifference"/>
                <a:sym typeface="Glacial Indifference"/>
              </a:rPr>
              <a:t>MONITOR TESTLET COMPLETION</a:t>
            </a:r>
          </a:p>
        </p:txBody>
      </p:sp>
    </p:spTree>
  </p:cSld>
  <p:clrMapOvr>
    <a:masterClrMapping/>
  </p:clrMapOvr>
</p:sld>
</file>

<file path=ppt/slides/slide6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TextBox 14" id="14"/>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TESTING TASKS</a:t>
            </a:r>
          </a:p>
        </p:txBody>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69</a:t>
            </a:r>
          </a:p>
        </p:txBody>
      </p:sp>
      <p:sp>
        <p:nvSpPr>
          <p:cNvPr name="TextBox 16" id="16"/>
          <p:cNvSpPr txBox="true"/>
          <p:nvPr/>
        </p:nvSpPr>
        <p:spPr>
          <a:xfrm rot="0">
            <a:off x="1386775" y="863787"/>
            <a:ext cx="7374491" cy="614937"/>
          </a:xfrm>
          <a:prstGeom prst="rect">
            <a:avLst/>
          </a:prstGeom>
        </p:spPr>
        <p:txBody>
          <a:bodyPr anchor="t" rtlCol="false" tIns="0" lIns="0" bIns="0" rIns="0">
            <a:spAutoFit/>
          </a:bodyPr>
          <a:lstStyle/>
          <a:p>
            <a:pPr algn="ctr">
              <a:lnSpc>
                <a:spcPts val="5372"/>
              </a:lnSpc>
            </a:pPr>
            <a:r>
              <a:rPr lang="en-US" sz="2699">
                <a:solidFill>
                  <a:srgbClr val="222222"/>
                </a:solidFill>
                <a:latin typeface="Roboto Condensed"/>
                <a:ea typeface="Roboto Condensed"/>
                <a:cs typeface="Roboto Condensed"/>
                <a:sym typeface="Roboto Condensed"/>
              </a:rPr>
              <a:t>The WHY: Successful administration of the MAST.</a:t>
            </a:r>
          </a:p>
        </p:txBody>
      </p:sp>
      <p:sp>
        <p:nvSpPr>
          <p:cNvPr name="Freeform 17" id="17">
            <a:extLst>
              <a:ext uri="{C183D7F6-B498-43B3-948B-1728B52AA6E4}">
                <adec:decorative xmlns:adec="http://schemas.microsoft.com/office/drawing/2017/decorative" val="1"/>
              </a:ext>
            </a:extLst>
          </p:cNvPr>
          <p:cNvSpPr/>
          <p:nvPr/>
        </p:nvSpPr>
        <p:spPr>
          <a:xfrm flipH="false" flipV="false" rot="0">
            <a:off x="164341" y="1678749"/>
            <a:ext cx="9553748" cy="5506155"/>
          </a:xfrm>
          <a:custGeom>
            <a:avLst/>
            <a:gdLst/>
            <a:ahLst/>
            <a:cxnLst/>
            <a:rect r="r" b="b" t="t" l="l"/>
            <a:pathLst>
              <a:path h="5506155" w="9553748">
                <a:moveTo>
                  <a:pt x="0" y="0"/>
                </a:moveTo>
                <a:lnTo>
                  <a:pt x="9553748" y="0"/>
                </a:lnTo>
                <a:lnTo>
                  <a:pt x="9553748" y="5506155"/>
                </a:lnTo>
                <a:lnTo>
                  <a:pt x="0" y="5506155"/>
                </a:lnTo>
                <a:lnTo>
                  <a:pt x="0" y="0"/>
                </a:lnTo>
                <a:close/>
              </a:path>
            </a:pathLst>
          </a:custGeom>
          <a:blipFill>
            <a:blip r:embed="rId4">
              <a:extLst>
                <a:ext uri="{96DAC541-7B7A-43D3-8B79-37D633B846F1}">
                  <asvg:svgBlip xmlns:asvg="http://schemas.microsoft.com/office/drawing/2016/SVG/main" r:embed="rId5"/>
                </a:ext>
              </a:extLst>
            </a:blip>
            <a:stretch>
              <a:fillRect l="0" t="0" r="0" b="-100906"/>
            </a:stretch>
          </a:blipFill>
        </p:spPr>
      </p:sp>
      <p:sp>
        <p:nvSpPr>
          <p:cNvPr name="TextBox 18" id="18"/>
          <p:cNvSpPr txBox="true"/>
          <p:nvPr/>
        </p:nvSpPr>
        <p:spPr>
          <a:xfrm rot="0">
            <a:off x="391874" y="5987249"/>
            <a:ext cx="1252089"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After Testing</a:t>
            </a:r>
          </a:p>
        </p:txBody>
      </p:sp>
      <p:sp>
        <p:nvSpPr>
          <p:cNvPr name="TextBox 19" id="19"/>
          <p:cNvSpPr txBox="true"/>
          <p:nvPr/>
        </p:nvSpPr>
        <p:spPr>
          <a:xfrm rot="0">
            <a:off x="430963" y="4067790"/>
            <a:ext cx="1173911"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During Testing</a:t>
            </a:r>
          </a:p>
        </p:txBody>
      </p:sp>
      <p:sp>
        <p:nvSpPr>
          <p:cNvPr name="TextBox 20" id="20"/>
          <p:cNvSpPr txBox="true"/>
          <p:nvPr/>
        </p:nvSpPr>
        <p:spPr>
          <a:xfrm rot="0">
            <a:off x="430963" y="2156958"/>
            <a:ext cx="1173911"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Before Testing</a:t>
            </a:r>
          </a:p>
        </p:txBody>
      </p:sp>
      <p:sp>
        <p:nvSpPr>
          <p:cNvPr name="TextBox 21" id="21"/>
          <p:cNvSpPr txBox="true"/>
          <p:nvPr/>
        </p:nvSpPr>
        <p:spPr>
          <a:xfrm rot="0">
            <a:off x="1885436" y="5761287"/>
            <a:ext cx="4604175" cy="1273158"/>
          </a:xfrm>
          <a:prstGeom prst="rect">
            <a:avLst/>
          </a:prstGeom>
        </p:spPr>
        <p:txBody>
          <a:bodyPr anchor="t" rtlCol="false" tIns="0" lIns="0" bIns="0" rIns="0">
            <a:spAutoFit/>
          </a:bodyPr>
          <a:lstStyle/>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Access &amp; Share Student Score Reports</a:t>
            </a:r>
          </a:p>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Reflect on the successes and challenges of administration</a:t>
            </a:r>
          </a:p>
          <a:p>
            <a:pPr algn="l">
              <a:lnSpc>
                <a:spcPts val="2503"/>
              </a:lnSpc>
            </a:pPr>
          </a:p>
        </p:txBody>
      </p:sp>
      <p:sp>
        <p:nvSpPr>
          <p:cNvPr name="TextBox 22" id="22"/>
          <p:cNvSpPr txBox="true"/>
          <p:nvPr/>
        </p:nvSpPr>
        <p:spPr>
          <a:xfrm rot="0">
            <a:off x="5867538" y="1886834"/>
            <a:ext cx="4537208" cy="958843"/>
          </a:xfrm>
          <a:prstGeom prst="rect">
            <a:avLst/>
          </a:prstGeom>
        </p:spPr>
        <p:txBody>
          <a:bodyPr anchor="t" rtlCol="false" tIns="0" lIns="0" bIns="0" rIns="0">
            <a:spAutoFit/>
          </a:bodyPr>
          <a:lstStyle/>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Verify Student Rosters &amp; PNPs</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Print Student Tickets &amp; DACs</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Prepare Students to Test</a:t>
            </a:r>
          </a:p>
        </p:txBody>
      </p:sp>
      <p:sp>
        <p:nvSpPr>
          <p:cNvPr name="TextBox 23" id="23"/>
          <p:cNvSpPr txBox="true"/>
          <p:nvPr/>
        </p:nvSpPr>
        <p:spPr>
          <a:xfrm rot="0">
            <a:off x="1885436" y="3920374"/>
            <a:ext cx="5982728" cy="644508"/>
          </a:xfrm>
          <a:prstGeom prst="rect">
            <a:avLst/>
          </a:prstGeom>
        </p:spPr>
        <p:txBody>
          <a:bodyPr anchor="t" rtlCol="false" tIns="0" lIns="0" bIns="0" rIns="0">
            <a:spAutoFit/>
          </a:bodyPr>
          <a:lstStyle/>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Administer Testlets</a:t>
            </a:r>
          </a:p>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Monitor Testlet Completion</a:t>
            </a:r>
          </a:p>
        </p:txBody>
      </p:sp>
      <p:sp>
        <p:nvSpPr>
          <p:cNvPr name="Freeform 24" id="24">
            <a:extLst>
              <a:ext uri="{C183D7F6-B498-43B3-948B-1728B52AA6E4}">
                <adec:decorative xmlns:adec="http://schemas.microsoft.com/office/drawing/2017/decorative" val="1"/>
              </a:ext>
            </a:extLst>
          </p:cNvPr>
          <p:cNvSpPr/>
          <p:nvPr/>
        </p:nvSpPr>
        <p:spPr>
          <a:xfrm flipH="false" flipV="false" rot="0">
            <a:off x="1984360" y="5734294"/>
            <a:ext cx="4339361" cy="373692"/>
          </a:xfrm>
          <a:custGeom>
            <a:avLst/>
            <a:gdLst/>
            <a:ahLst/>
            <a:cxnLst/>
            <a:rect r="r" b="b" t="t" l="l"/>
            <a:pathLst>
              <a:path h="373692" w="4339361">
                <a:moveTo>
                  <a:pt x="0" y="0"/>
                </a:moveTo>
                <a:lnTo>
                  <a:pt x="4339361" y="0"/>
                </a:lnTo>
                <a:lnTo>
                  <a:pt x="4339361" y="373692"/>
                </a:lnTo>
                <a:lnTo>
                  <a:pt x="0" y="373692"/>
                </a:lnTo>
                <a:lnTo>
                  <a:pt x="0" y="0"/>
                </a:lnTo>
                <a:close/>
              </a:path>
            </a:pathLst>
          </a:custGeom>
          <a:blipFill>
            <a:blip r:embed="rId6"/>
            <a:stretch>
              <a:fillRect l="-212757" t="-753537" r="-411661" b="-1112778"/>
            </a:stretch>
          </a:blipFill>
          <a:ln w="38100" cap="sq">
            <a:solidFill>
              <a:srgbClr val="C12A2F"/>
            </a:solidFill>
            <a:prstDash val="solid"/>
            <a:miter/>
          </a:ln>
        </p:spPr>
      </p:sp>
      <p:sp>
        <p:nvSpPr>
          <p:cNvPr name="TextBox 25" id="25"/>
          <p:cNvSpPr txBox="true"/>
          <p:nvPr/>
        </p:nvSpPr>
        <p:spPr>
          <a:xfrm rot="0">
            <a:off x="1885436" y="1886834"/>
            <a:ext cx="4537208" cy="1273168"/>
          </a:xfrm>
          <a:prstGeom prst="rect">
            <a:avLst/>
          </a:prstGeom>
        </p:spPr>
        <p:txBody>
          <a:bodyPr anchor="t" rtlCol="false" tIns="0" lIns="0" bIns="0" rIns="0">
            <a:spAutoFit/>
          </a:bodyPr>
          <a:lstStyle/>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Access the Kite Educator Portal</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Complete Test Security Agreement</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Complete Training</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Schedule Testlets </a:t>
            </a:r>
          </a:p>
        </p:txBody>
      </p:sp>
      <p:sp>
        <p:nvSpPr>
          <p:cNvPr name="Freeform 26" id="26">
            <a:extLst>
              <a:ext uri="{C183D7F6-B498-43B3-948B-1728B52AA6E4}">
                <adec:decorative xmlns:adec="http://schemas.microsoft.com/office/drawing/2017/decorative" val="1"/>
              </a:ext>
            </a:extLst>
          </p:cNvPr>
          <p:cNvSpPr/>
          <p:nvPr/>
        </p:nvSpPr>
        <p:spPr>
          <a:xfrm flipH="false" flipV="false" rot="0">
            <a:off x="8947483" y="6501021"/>
            <a:ext cx="806117" cy="814179"/>
          </a:xfrm>
          <a:custGeom>
            <a:avLst/>
            <a:gdLst/>
            <a:ahLst/>
            <a:cxnLst/>
            <a:rect r="r" b="b" t="t" l="l"/>
            <a:pathLst>
              <a:path h="814179" w="806117">
                <a:moveTo>
                  <a:pt x="0" y="0"/>
                </a:moveTo>
                <a:lnTo>
                  <a:pt x="806117" y="0"/>
                </a:lnTo>
                <a:lnTo>
                  <a:pt x="806117" y="814179"/>
                </a:lnTo>
                <a:lnTo>
                  <a:pt x="0" y="814179"/>
                </a:lnTo>
                <a:lnTo>
                  <a:pt x="0" y="0"/>
                </a:lnTo>
                <a:close/>
              </a:path>
            </a:pathLst>
          </a:custGeom>
          <a:blipFill>
            <a:blip r:embed="rId7"/>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4709500" cy="721883"/>
            <a:chOff x="0" y="0"/>
            <a:chExt cx="174425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744259" cy="267364"/>
            </a:xfrm>
            <a:custGeom>
              <a:avLst/>
              <a:gdLst/>
              <a:ahLst/>
              <a:cxnLst/>
              <a:rect r="r" b="b" t="t" l="l"/>
              <a:pathLst>
                <a:path h="267364" w="1744259">
                  <a:moveTo>
                    <a:pt x="0" y="0"/>
                  </a:moveTo>
                  <a:lnTo>
                    <a:pt x="1744259" y="0"/>
                  </a:lnTo>
                  <a:lnTo>
                    <a:pt x="1744259" y="267364"/>
                  </a:lnTo>
                  <a:lnTo>
                    <a:pt x="0" y="267364"/>
                  </a:lnTo>
                  <a:close/>
                </a:path>
              </a:pathLst>
            </a:custGeom>
            <a:solidFill>
              <a:srgbClr val="253439"/>
            </a:solidFill>
          </p:spPr>
        </p:sp>
        <p:sp>
          <p:nvSpPr>
            <p:cNvPr name="TextBox 10" id="10"/>
            <p:cNvSpPr txBox="true"/>
            <p:nvPr/>
          </p:nvSpPr>
          <p:spPr>
            <a:xfrm>
              <a:off x="0" y="-28575"/>
              <a:ext cx="174425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265990" y="253613"/>
            <a:ext cx="4732837"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MATH TESTLET DESIGN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7</a:t>
            </a:r>
          </a:p>
        </p:txBody>
      </p:sp>
      <p:sp>
        <p:nvSpPr>
          <p:cNvPr name="TextBox 17" id="17"/>
          <p:cNvSpPr txBox="true"/>
          <p:nvPr/>
        </p:nvSpPr>
        <p:spPr>
          <a:xfrm rot="0">
            <a:off x="816974" y="1308055"/>
            <a:ext cx="8363708" cy="4851400"/>
          </a:xfrm>
          <a:prstGeom prst="rect">
            <a:avLst/>
          </a:prstGeom>
        </p:spPr>
        <p:txBody>
          <a:bodyPr anchor="t" rtlCol="false" tIns="0" lIns="0" bIns="0" rIns="0">
            <a:spAutoFit/>
          </a:bodyPr>
          <a:lstStyle/>
          <a:p>
            <a:pPr algn="l" marL="755651" indent="-377825" lvl="1">
              <a:lnSpc>
                <a:spcPts val="3500"/>
              </a:lnSpc>
              <a:buFont typeface="Arial"/>
              <a:buChar char="•"/>
            </a:pPr>
            <a:r>
              <a:rPr lang="en-US" sz="3500">
                <a:solidFill>
                  <a:srgbClr val="253439"/>
                </a:solidFill>
                <a:latin typeface="Glacial Indifference"/>
                <a:ea typeface="Glacial Indifference"/>
                <a:cs typeface="Glacial Indifference"/>
                <a:sym typeface="Glacial Indifference"/>
              </a:rPr>
              <a:t>Each grade has 12 math </a:t>
            </a:r>
            <a:r>
              <a:rPr lang="en-US" b="true" sz="3500">
                <a:solidFill>
                  <a:srgbClr val="253439"/>
                </a:solidFill>
                <a:latin typeface="Glacial Indifference Bold"/>
                <a:ea typeface="Glacial Indifference Bold"/>
                <a:cs typeface="Glacial Indifference Bold"/>
                <a:sym typeface="Glacial Indifference Bold"/>
              </a:rPr>
              <a:t>testlets</a:t>
            </a:r>
            <a:r>
              <a:rPr lang="en-US" sz="3500">
                <a:solidFill>
                  <a:srgbClr val="253439"/>
                </a:solidFill>
                <a:latin typeface="Glacial Indifference"/>
                <a:ea typeface="Glacial Indifference"/>
                <a:cs typeface="Glacial Indifference"/>
                <a:sym typeface="Glacial Indifference"/>
              </a:rPr>
              <a:t>, each aligned to a strand of mathematical understanding, encompassing a small set of related content standards</a:t>
            </a:r>
          </a:p>
          <a:p>
            <a:pPr algn="l">
              <a:lnSpc>
                <a:spcPts val="3500"/>
              </a:lnSpc>
            </a:pPr>
          </a:p>
          <a:p>
            <a:pPr algn="l" marL="755651" indent="-377825" lvl="1">
              <a:lnSpc>
                <a:spcPts val="3500"/>
              </a:lnSpc>
              <a:buFont typeface="Arial"/>
              <a:buChar char="•"/>
            </a:pPr>
            <a:r>
              <a:rPr lang="en-US" sz="3500">
                <a:solidFill>
                  <a:srgbClr val="253439"/>
                </a:solidFill>
                <a:latin typeface="Glacial Indifference"/>
                <a:ea typeface="Glacial Indifference"/>
                <a:cs typeface="Glacial Indifference"/>
                <a:sym typeface="Glacial Indifference"/>
              </a:rPr>
              <a:t>Testlets range from 9-13 items </a:t>
            </a:r>
          </a:p>
          <a:p>
            <a:pPr algn="l">
              <a:lnSpc>
                <a:spcPts val="3500"/>
              </a:lnSpc>
            </a:pPr>
          </a:p>
          <a:p>
            <a:pPr algn="l" marL="755651" indent="-377825" lvl="1">
              <a:lnSpc>
                <a:spcPts val="3500"/>
              </a:lnSpc>
              <a:buFont typeface="Arial"/>
              <a:buChar char="•"/>
            </a:pPr>
            <a:r>
              <a:rPr lang="en-US" sz="3500">
                <a:solidFill>
                  <a:srgbClr val="253439"/>
                </a:solidFill>
                <a:latin typeface="Glacial Indifference"/>
                <a:ea typeface="Glacial Indifference"/>
                <a:cs typeface="Glacial Indifference"/>
                <a:sym typeface="Glacial Indifference"/>
              </a:rPr>
              <a:t>Question types include single/multiple choice, numeric text entry, and technology enhanced (matching table, inline choice, etc.)</a:t>
            </a:r>
          </a:p>
        </p:txBody>
      </p:sp>
    </p:spTree>
  </p:cSld>
  <p:clrMapOvr>
    <a:masterClrMapping/>
  </p:clrMapOvr>
</p:sld>
</file>

<file path=ppt/slides/slide7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7" id="7" descr="image of accessing score reports in Kite"/>
          <p:cNvSpPr/>
          <p:nvPr/>
        </p:nvSpPr>
        <p:spPr>
          <a:xfrm flipH="false" flipV="false" rot="0">
            <a:off x="2674868" y="2747589"/>
            <a:ext cx="4403863" cy="3327102"/>
          </a:xfrm>
          <a:custGeom>
            <a:avLst/>
            <a:gdLst/>
            <a:ahLst/>
            <a:cxnLst/>
            <a:rect r="r" b="b" t="t" l="l"/>
            <a:pathLst>
              <a:path h="3327102" w="4403863">
                <a:moveTo>
                  <a:pt x="0" y="0"/>
                </a:moveTo>
                <a:lnTo>
                  <a:pt x="4403864" y="0"/>
                </a:lnTo>
                <a:lnTo>
                  <a:pt x="4403864" y="3327102"/>
                </a:lnTo>
                <a:lnTo>
                  <a:pt x="0" y="3327102"/>
                </a:lnTo>
                <a:lnTo>
                  <a:pt x="0" y="0"/>
                </a:lnTo>
                <a:close/>
              </a:path>
            </a:pathLst>
          </a:custGeom>
          <a:blipFill>
            <a:blip r:embed="rId5"/>
            <a:stretch>
              <a:fillRect l="0" t="0" r="-36357" b="0"/>
            </a:stretch>
          </a:blipFill>
          <a:ln w="38100" cap="sq">
            <a:solidFill>
              <a:srgbClr val="000000"/>
            </a:solidFill>
            <a:prstDash val="solid"/>
            <a:miter/>
          </a:ln>
        </p:spPr>
      </p:sp>
      <p:sp>
        <p:nvSpPr>
          <p:cNvPr name="TextBox 8" id="8"/>
          <p:cNvSpPr txBox="true"/>
          <p:nvPr/>
        </p:nvSpPr>
        <p:spPr>
          <a:xfrm rot="0">
            <a:off x="726962" y="1040991"/>
            <a:ext cx="8515682" cy="1471295"/>
          </a:xfrm>
          <a:prstGeom prst="rect">
            <a:avLst/>
          </a:prstGeom>
        </p:spPr>
        <p:txBody>
          <a:bodyPr anchor="t" rtlCol="false" tIns="0" lIns="0" bIns="0" rIns="0">
            <a:spAutoFit/>
          </a:bodyPr>
          <a:lstStyle/>
          <a:p>
            <a:pPr algn="l">
              <a:lnSpc>
                <a:spcPts val="2380"/>
              </a:lnSpc>
              <a:spcBef>
                <a:spcPct val="0"/>
              </a:spcBef>
            </a:pPr>
            <a:r>
              <a:rPr lang="en-US" sz="1700">
                <a:solidFill>
                  <a:srgbClr val="000000"/>
                </a:solidFill>
                <a:latin typeface="Roboto Condensed"/>
                <a:ea typeface="Roboto Condensed"/>
                <a:cs typeface="Roboto Condensed"/>
                <a:sym typeface="Roboto Condensed"/>
              </a:rPr>
              <a:t>Navigate to:</a:t>
            </a:r>
          </a:p>
          <a:p>
            <a:pPr algn="l" marL="367031" indent="-183515" lvl="1">
              <a:lnSpc>
                <a:spcPts val="2380"/>
              </a:lnSpc>
              <a:spcBef>
                <a:spcPct val="0"/>
              </a:spcBef>
              <a:buAutoNum type="arabicPeriod" startAt="1"/>
            </a:pPr>
            <a:r>
              <a:rPr lang="en-US" sz="1700">
                <a:solidFill>
                  <a:srgbClr val="000000"/>
                </a:solidFill>
                <a:latin typeface="Roboto Condensed"/>
                <a:ea typeface="Roboto Condensed"/>
                <a:cs typeface="Roboto Condensed"/>
                <a:sym typeface="Roboto Condensed"/>
              </a:rPr>
              <a:t>INTERIM &gt; VIEW RESULTS. </a:t>
            </a:r>
          </a:p>
          <a:p>
            <a:pPr algn="l" marL="367031" indent="-183515" lvl="1">
              <a:lnSpc>
                <a:spcPts val="2380"/>
              </a:lnSpc>
              <a:spcBef>
                <a:spcPct val="0"/>
              </a:spcBef>
              <a:buAutoNum type="arabicPeriod" startAt="1"/>
            </a:pPr>
            <a:r>
              <a:rPr lang="en-US" sz="1700">
                <a:solidFill>
                  <a:srgbClr val="000000"/>
                </a:solidFill>
                <a:latin typeface="Roboto Condensed"/>
                <a:ea typeface="Roboto Condensed"/>
                <a:cs typeface="Roboto Condensed"/>
                <a:sym typeface="Roboto Condensed"/>
              </a:rPr>
              <a:t>Click on the dropdown menu for </a:t>
            </a:r>
            <a:r>
              <a:rPr lang="en-US" sz="1700" i="true">
                <a:solidFill>
                  <a:srgbClr val="000000"/>
                </a:solidFill>
                <a:latin typeface="Roboto Condensed Italics"/>
                <a:ea typeface="Roboto Condensed Italics"/>
                <a:cs typeface="Roboto Condensed Italics"/>
                <a:sym typeface="Roboto Condensed Italics"/>
              </a:rPr>
              <a:t>Testlet Report.</a:t>
            </a:r>
          </a:p>
          <a:p>
            <a:pPr algn="l" marL="367031" indent="-183515" lvl="1">
              <a:lnSpc>
                <a:spcPts val="2380"/>
              </a:lnSpc>
              <a:buAutoNum type="arabicPeriod" startAt="1"/>
            </a:pPr>
            <a:r>
              <a:rPr lang="en-US" sz="1700" i="true">
                <a:solidFill>
                  <a:srgbClr val="000000"/>
                </a:solidFill>
                <a:latin typeface="Roboto Condensed Italics"/>
                <a:ea typeface="Roboto Condensed Italics"/>
                <a:cs typeface="Roboto Condensed Italics"/>
                <a:sym typeface="Roboto Condensed Italics"/>
              </a:rPr>
              <a:t>Classroom Reports</a:t>
            </a:r>
            <a:r>
              <a:rPr lang="en-US" sz="1700">
                <a:solidFill>
                  <a:srgbClr val="000000"/>
                </a:solidFill>
                <a:latin typeface="Roboto Condensed"/>
                <a:ea typeface="Roboto Condensed"/>
                <a:cs typeface="Roboto Condensed"/>
                <a:sym typeface="Roboto Condensed"/>
              </a:rPr>
              <a:t> is the default. Individual student reports and bundling options are available in the dropdown. F</a:t>
            </a:r>
            <a:r>
              <a:rPr lang="en-US" sz="1700">
                <a:solidFill>
                  <a:srgbClr val="000000"/>
                </a:solidFill>
                <a:latin typeface="Roboto Condensed"/>
                <a:ea typeface="Roboto Condensed"/>
                <a:cs typeface="Roboto Condensed"/>
                <a:sym typeface="Roboto Condensed"/>
              </a:rPr>
              <a:t>ill organization fields then select </a:t>
            </a:r>
            <a:r>
              <a:rPr lang="en-US" sz="1700" i="true">
                <a:solidFill>
                  <a:srgbClr val="000000"/>
                </a:solidFill>
                <a:latin typeface="Roboto Condensed Italics"/>
                <a:ea typeface="Roboto Condensed Italics"/>
                <a:cs typeface="Roboto Condensed Italics"/>
                <a:sym typeface="Roboto Condensed Italics"/>
              </a:rPr>
              <a:t>Search</a:t>
            </a:r>
            <a:r>
              <a:rPr lang="en-US" sz="1700">
                <a:solidFill>
                  <a:srgbClr val="000000"/>
                </a:solidFill>
                <a:latin typeface="Roboto Condensed"/>
                <a:ea typeface="Roboto Condensed"/>
                <a:cs typeface="Roboto Condensed"/>
                <a:sym typeface="Roboto Condensed"/>
              </a:rPr>
              <a:t>. </a:t>
            </a:r>
          </a:p>
        </p:txBody>
      </p:sp>
      <p:sp>
        <p:nvSpPr>
          <p:cNvPr name="TextBox 9" id="9"/>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70</a:t>
            </a:r>
          </a:p>
        </p:txBody>
      </p:sp>
      <p:grpSp>
        <p:nvGrpSpPr>
          <p:cNvPr name="Group 10" id="10"/>
          <p:cNvGrpSpPr/>
          <p:nvPr/>
        </p:nvGrpSpPr>
        <p:grpSpPr>
          <a:xfrm rot="0">
            <a:off x="167300" y="242239"/>
            <a:ext cx="6097291" cy="673942"/>
            <a:chOff x="0" y="0"/>
            <a:chExt cx="2258256" cy="249608"/>
          </a:xfrm>
        </p:grpSpPr>
        <p:sp>
          <p:nvSpPr>
            <p:cNvPr name="Freeform 11" id="11">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2" id="12"/>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13" id="13"/>
          <p:cNvSpPr txBox="true"/>
          <p:nvPr/>
        </p:nvSpPr>
        <p:spPr>
          <a:xfrm rot="0">
            <a:off x="167300" y="289968"/>
            <a:ext cx="6097291" cy="504825"/>
          </a:xfrm>
          <a:prstGeom prst="rect">
            <a:avLst/>
          </a:prstGeom>
        </p:spPr>
        <p:txBody>
          <a:bodyPr anchor="t" rtlCol="false" tIns="0" lIns="0" bIns="0" rIns="0">
            <a:spAutoFit/>
          </a:bodyPr>
          <a:lstStyle/>
          <a:p>
            <a:pPr algn="ctr">
              <a:lnSpc>
                <a:spcPts val="4199"/>
              </a:lnSpc>
            </a:pPr>
            <a:r>
              <a:rPr lang="en-US" sz="2999">
                <a:solidFill>
                  <a:srgbClr val="FFFFFF"/>
                </a:solidFill>
                <a:latin typeface="Glacial Indifference"/>
                <a:ea typeface="Glacial Indifference"/>
                <a:cs typeface="Glacial Indifference"/>
                <a:sym typeface="Glacial Indifference"/>
              </a:rPr>
              <a:t>ACCESS &amp; SHARE SCORE REPORTS</a:t>
            </a:r>
          </a:p>
        </p:txBody>
      </p:sp>
      <p:sp>
        <p:nvSpPr>
          <p:cNvPr name="TextBox 14" id="14"/>
          <p:cNvSpPr txBox="true"/>
          <p:nvPr/>
        </p:nvSpPr>
        <p:spPr>
          <a:xfrm rot="0">
            <a:off x="808317" y="6271895"/>
            <a:ext cx="8352973" cy="585470"/>
          </a:xfrm>
          <a:prstGeom prst="rect">
            <a:avLst/>
          </a:prstGeom>
        </p:spPr>
        <p:txBody>
          <a:bodyPr anchor="t" rtlCol="false" tIns="0" lIns="0" bIns="0" rIns="0">
            <a:spAutoFit/>
          </a:bodyPr>
          <a:lstStyle/>
          <a:p>
            <a:pPr algn="l" marL="367031" indent="-183515" lvl="1">
              <a:lnSpc>
                <a:spcPts val="2380"/>
              </a:lnSpc>
              <a:buFont typeface="Arial"/>
              <a:buChar char="•"/>
            </a:pPr>
            <a:r>
              <a:rPr lang="en-US" sz="1700">
                <a:solidFill>
                  <a:srgbClr val="000000"/>
                </a:solidFill>
                <a:latin typeface="Roboto Condensed"/>
                <a:ea typeface="Roboto Condensed"/>
                <a:cs typeface="Roboto Condensed"/>
                <a:sym typeface="Roboto Condensed"/>
              </a:rPr>
              <a:t>Student score reports are a</a:t>
            </a:r>
            <a:r>
              <a:rPr lang="en-US" sz="1700">
                <a:solidFill>
                  <a:srgbClr val="000000"/>
                </a:solidFill>
                <a:latin typeface="Roboto Condensed"/>
                <a:ea typeface="Roboto Condensed"/>
                <a:cs typeface="Roboto Condensed"/>
                <a:sym typeface="Roboto Condensed"/>
              </a:rPr>
              <a:t>vailable weekly during testing windows.</a:t>
            </a:r>
          </a:p>
          <a:p>
            <a:pPr algn="l" marL="367031" indent="-183515" lvl="1">
              <a:lnSpc>
                <a:spcPts val="2380"/>
              </a:lnSpc>
              <a:buFont typeface="Arial"/>
              <a:buChar char="•"/>
            </a:pPr>
            <a:r>
              <a:rPr lang="en-US" sz="1700">
                <a:solidFill>
                  <a:srgbClr val="000000"/>
                </a:solidFill>
                <a:latin typeface="Roboto Condensed"/>
                <a:ea typeface="Roboto Condensed"/>
                <a:cs typeface="Roboto Condensed"/>
                <a:sym typeface="Roboto Condensed"/>
              </a:rPr>
              <a:t>ELA performance tasks are hand-scored. Reports will become available after the window.</a:t>
            </a:r>
          </a:p>
        </p:txBody>
      </p:sp>
    </p:spTree>
  </p:cSld>
  <p:clrMapOvr>
    <a:masterClrMapping/>
  </p:clrMapOvr>
</p:sld>
</file>

<file path=ppt/slides/slide7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564256" y="5866599"/>
            <a:ext cx="1095263" cy="1106216"/>
          </a:xfrm>
          <a:custGeom>
            <a:avLst/>
            <a:gdLst/>
            <a:ahLst/>
            <a:cxnLst/>
            <a:rect r="r" b="b" t="t" l="l"/>
            <a:pathLst>
              <a:path h="1106216" w="1095263">
                <a:moveTo>
                  <a:pt x="0" y="0"/>
                </a:moveTo>
                <a:lnTo>
                  <a:pt x="1095263" y="0"/>
                </a:lnTo>
                <a:lnTo>
                  <a:pt x="1095263" y="1106215"/>
                </a:lnTo>
                <a:lnTo>
                  <a:pt x="0" y="1106215"/>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71</a:t>
            </a:r>
          </a:p>
        </p:txBody>
      </p:sp>
      <p:graphicFrame>
        <p:nvGraphicFramePr>
          <p:cNvPr name="Table 13" id="13"/>
          <p:cNvGraphicFramePr>
            <a:graphicFrameLocks noGrp="true"/>
          </p:cNvGraphicFramePr>
          <p:nvPr/>
        </p:nvGraphicFramePr>
        <p:xfrm>
          <a:off x="1447828" y="916182"/>
          <a:ext cx="6857945" cy="6391275"/>
        </p:xfrm>
        <a:graphic>
          <a:graphicData uri="http://schemas.openxmlformats.org/drawingml/2006/table">
            <a:tbl>
              <a:tblPr/>
              <a:tblGrid>
                <a:gridCol w="3428972"/>
                <a:gridCol w="3428972"/>
              </a:tblGrid>
              <a:tr h="841964">
                <a:tc>
                  <a:txBody>
                    <a:bodyPr anchor="t" rtlCol="false"/>
                    <a:lstStyle/>
                    <a:p>
                      <a:pPr algn="ctr">
                        <a:lnSpc>
                          <a:spcPts val="3639"/>
                        </a:lnSpc>
                        <a:defRPr/>
                      </a:pPr>
                      <a:r>
                        <a:rPr lang="en-US" sz="2599" b="true">
                          <a:solidFill>
                            <a:srgbClr val="FFFFFF"/>
                          </a:solidFill>
                          <a:latin typeface="Roboto Condensed Bold"/>
                          <a:ea typeface="Roboto Condensed Bold"/>
                          <a:cs typeface="Roboto Condensed Bold"/>
                          <a:sym typeface="Roboto Condensed Bold"/>
                        </a:rPr>
                        <a:t>Testlet Reports</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solidFill>
                      <a:srgbClr val="000000"/>
                    </a:solidFill>
                  </a:tcPr>
                </a:tc>
                <a:tc>
                  <a:txBody>
                    <a:bodyPr anchor="t" rtlCol="false"/>
                    <a:lstStyle/>
                    <a:p>
                      <a:pPr algn="ctr">
                        <a:lnSpc>
                          <a:spcPts val="3640"/>
                        </a:lnSpc>
                        <a:defRPr/>
                      </a:pPr>
                      <a:r>
                        <a:rPr lang="en-US" sz="2600" b="true">
                          <a:solidFill>
                            <a:srgbClr val="FFFFFF"/>
                          </a:solidFill>
                          <a:latin typeface="Roboto Condensed Bold"/>
                          <a:ea typeface="Roboto Condensed Bold"/>
                          <a:cs typeface="Roboto Condensed Bold"/>
                          <a:sym typeface="Roboto Condensed Bold"/>
                        </a:rPr>
                        <a:t>Summative Reports</a:t>
                      </a:r>
                      <a:endParaRPr lang="en-US" sz="1100"/>
                    </a:p>
                  </a:txBody>
                  <a:tcPr marL="152400" marR="152400" marT="152400" marB="152400" anchor="ctr">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solidFill>
                      <a:srgbClr val="000000"/>
                    </a:solidFill>
                  </a:tcPr>
                </a:tc>
              </a:tr>
              <a:tr h="1387328">
                <a:tc>
                  <a:txBody>
                    <a:bodyPr anchor="t" rtlCol="false"/>
                    <a:lstStyle/>
                    <a:p>
                      <a:pPr algn="l">
                        <a:lnSpc>
                          <a:spcPts val="2239"/>
                        </a:lnSpc>
                        <a:defRPr/>
                      </a:pPr>
                      <a:r>
                        <a:rPr lang="en-US" sz="1599" b="true">
                          <a:solidFill>
                            <a:srgbClr val="000000"/>
                          </a:solidFill>
                          <a:latin typeface="Roboto Condensed Bold"/>
                          <a:ea typeface="Roboto Condensed Bold"/>
                          <a:cs typeface="Roboto Condensed Bold"/>
                          <a:sym typeface="Roboto Condensed Bold"/>
                        </a:rPr>
                        <a:t>Student Testlet Report</a:t>
                      </a:r>
                      <a:endParaRPr lang="en-US" sz="1100"/>
                    </a:p>
                    <a:p>
                      <a:pPr algn="l" marL="302259" indent="-151129" lvl="1">
                        <a:lnSpc>
                          <a:spcPts val="1959"/>
                        </a:lnSpc>
                        <a:buFont typeface="Arial"/>
                        <a:buChar char="•"/>
                      </a:pPr>
                      <a:r>
                        <a:rPr lang="en-US" sz="1399" i="true">
                          <a:solidFill>
                            <a:srgbClr val="000000"/>
                          </a:solidFill>
                          <a:latin typeface="Roboto Condensed Italics"/>
                          <a:ea typeface="Roboto Condensed Italics"/>
                          <a:cs typeface="Roboto Condensed Italics"/>
                          <a:sym typeface="Roboto Condensed Italics"/>
                        </a:rPr>
                        <a:t>Available weekly</a:t>
                      </a:r>
                    </a:p>
                    <a:p>
                      <a:pPr algn="l" marL="302259" indent="-151129" lvl="1">
                        <a:lnSpc>
                          <a:spcPts val="1959"/>
                        </a:lnSpc>
                        <a:buFont typeface="Arial"/>
                        <a:buChar char="•"/>
                      </a:pPr>
                      <a:r>
                        <a:rPr lang="en-US" sz="1399" i="true">
                          <a:solidFill>
                            <a:srgbClr val="000000"/>
                          </a:solidFill>
                          <a:latin typeface="Roboto Condensed Italics"/>
                          <a:ea typeface="Roboto Condensed Italics"/>
                          <a:cs typeface="Roboto Condensed Italics"/>
                          <a:sym typeface="Roboto Condensed Italics"/>
                        </a:rPr>
                        <a:t>Available in Parent Report as well</a:t>
                      </a:r>
                    </a:p>
                  </a:txBody>
                  <a:tcPr marL="152400" marR="152400" marT="152400" marB="152400" anchor="t">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solidFill>
                      <a:srgbClr val="D9D9D9"/>
                    </a:solidFill>
                  </a:tcPr>
                </a:tc>
                <a:tc>
                  <a:txBody>
                    <a:bodyPr anchor="t" rtlCol="false"/>
                    <a:lstStyle/>
                    <a:p>
                      <a:pPr algn="l">
                        <a:lnSpc>
                          <a:spcPts val="2239"/>
                        </a:lnSpc>
                        <a:defRPr/>
                      </a:pPr>
                      <a:r>
                        <a:rPr lang="en-US" sz="1599" b="true">
                          <a:solidFill>
                            <a:srgbClr val="000000"/>
                          </a:solidFill>
                          <a:latin typeface="Roboto Condensed Bold"/>
                          <a:ea typeface="Roboto Condensed Bold"/>
                          <a:cs typeface="Roboto Condensed Bold"/>
                          <a:sym typeface="Roboto Condensed Bold"/>
                        </a:rPr>
                        <a:t>Student Summative Report</a:t>
                      </a:r>
                      <a:endParaRPr lang="en-US" sz="1100"/>
                    </a:p>
                    <a:p>
                      <a:pPr algn="l" marL="302259" indent="-151129" lvl="1">
                        <a:lnSpc>
                          <a:spcPts val="1959"/>
                        </a:lnSpc>
                        <a:buFont typeface="Arial"/>
                        <a:buChar char="•"/>
                      </a:pPr>
                      <a:r>
                        <a:rPr lang="en-US" sz="1399" i="true">
                          <a:solidFill>
                            <a:srgbClr val="000000"/>
                          </a:solidFill>
                          <a:latin typeface="Roboto Condensed Italics"/>
                          <a:ea typeface="Roboto Condensed Italics"/>
                          <a:cs typeface="Roboto Condensed Italics"/>
                          <a:sym typeface="Roboto Condensed Italics"/>
                        </a:rPr>
                        <a:t>24-25 reports available in October</a:t>
                      </a:r>
                    </a:p>
                    <a:p>
                      <a:pPr algn="l" marL="302259" indent="-151129" lvl="1">
                        <a:lnSpc>
                          <a:spcPts val="1959"/>
                        </a:lnSpc>
                        <a:buFont typeface="Arial"/>
                        <a:buChar char="•"/>
                      </a:pPr>
                      <a:r>
                        <a:rPr lang="en-US" sz="1399" i="true">
                          <a:solidFill>
                            <a:srgbClr val="000000"/>
                          </a:solidFill>
                          <a:latin typeface="Roboto Condensed Italics"/>
                          <a:ea typeface="Roboto Condensed Italics"/>
                          <a:cs typeface="Roboto Condensed Italics"/>
                          <a:sym typeface="Roboto Condensed Italics"/>
                        </a:rPr>
                        <a:t>25-26 reports available after last operational window</a:t>
                      </a:r>
                    </a:p>
                  </a:txBody>
                  <a:tcPr marL="152400" marR="152400" marT="152400" marB="152400" anchor="t">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1387328">
                <a:tc>
                  <a:txBody>
                    <a:bodyPr anchor="t" rtlCol="false"/>
                    <a:lstStyle/>
                    <a:p>
                      <a:pPr algn="l">
                        <a:lnSpc>
                          <a:spcPts val="2239"/>
                        </a:lnSpc>
                        <a:defRPr/>
                      </a:pPr>
                      <a:r>
                        <a:rPr lang="en-US" sz="1599" b="true">
                          <a:solidFill>
                            <a:srgbClr val="000000"/>
                          </a:solidFill>
                          <a:latin typeface="Roboto Condensed Bold"/>
                          <a:ea typeface="Roboto Condensed Bold"/>
                          <a:cs typeface="Roboto Condensed Bold"/>
                          <a:sym typeface="Roboto Condensed Bold"/>
                        </a:rPr>
                        <a:t>Classroom Testlet Report</a:t>
                      </a:r>
                      <a:endParaRPr lang="en-US" sz="1100"/>
                    </a:p>
                    <a:p>
                      <a:pPr algn="l" marL="302259" indent="-151129" lvl="1">
                        <a:lnSpc>
                          <a:spcPts val="1959"/>
                        </a:lnSpc>
                        <a:buFont typeface="Arial"/>
                        <a:buChar char="•"/>
                      </a:pPr>
                      <a:r>
                        <a:rPr lang="en-US" sz="1399" i="true">
                          <a:solidFill>
                            <a:srgbClr val="000000"/>
                          </a:solidFill>
                          <a:latin typeface="Roboto Condensed Italics"/>
                          <a:ea typeface="Roboto Condensed Italics"/>
                          <a:cs typeface="Roboto Condensed Italics"/>
                          <a:sym typeface="Roboto Condensed Italics"/>
                        </a:rPr>
                        <a:t>Available Weekly</a:t>
                      </a:r>
                    </a:p>
                  </a:txBody>
                  <a:tcPr marL="152400" marR="152400" marT="152400" marB="152400" anchor="t">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solidFill>
                      <a:srgbClr val="D9D9D9"/>
                    </a:solidFill>
                  </a:tcPr>
                </a:tc>
                <a:tc>
                  <a:txBody>
                    <a:bodyPr anchor="t" rtlCol="false"/>
                    <a:lstStyle/>
                    <a:p>
                      <a:pPr algn="l">
                        <a:lnSpc>
                          <a:spcPts val="2239"/>
                        </a:lnSpc>
                        <a:defRPr/>
                      </a:pPr>
                      <a:r>
                        <a:rPr lang="en-US" sz="1599" b="true">
                          <a:solidFill>
                            <a:srgbClr val="000000"/>
                          </a:solidFill>
                          <a:latin typeface="Roboto Condensed Bold"/>
                          <a:ea typeface="Roboto Condensed Bold"/>
                          <a:cs typeface="Roboto Condensed Bold"/>
                          <a:sym typeface="Roboto Condensed Bold"/>
                        </a:rPr>
                        <a:t>Classroom Summative Report</a:t>
                      </a:r>
                      <a:endParaRPr lang="en-US" sz="1100"/>
                    </a:p>
                    <a:p>
                      <a:pPr algn="l" marL="302259" indent="-151129" lvl="1">
                        <a:lnSpc>
                          <a:spcPts val="1959"/>
                        </a:lnSpc>
                        <a:buFont typeface="Arial"/>
                        <a:buChar char="•"/>
                      </a:pPr>
                      <a:r>
                        <a:rPr lang="en-US" sz="1399" i="true">
                          <a:solidFill>
                            <a:srgbClr val="000000"/>
                          </a:solidFill>
                          <a:latin typeface="Roboto Condensed Italics"/>
                          <a:ea typeface="Roboto Condensed Italics"/>
                          <a:cs typeface="Roboto Condensed Italics"/>
                          <a:sym typeface="Roboto Condensed Italics"/>
                        </a:rPr>
                        <a:t>24-25 reports a</a:t>
                      </a:r>
                      <a:r>
                        <a:rPr lang="en-US" sz="1399" i="true">
                          <a:solidFill>
                            <a:srgbClr val="000000"/>
                          </a:solidFill>
                          <a:latin typeface="Roboto Condensed Italics"/>
                          <a:ea typeface="Roboto Condensed Italics"/>
                          <a:cs typeface="Roboto Condensed Italics"/>
                          <a:sym typeface="Roboto Condensed Italics"/>
                        </a:rPr>
                        <a:t>vailable in October</a:t>
                      </a:r>
                    </a:p>
                    <a:p>
                      <a:pPr algn="l" marL="302259" indent="-151129" lvl="1">
                        <a:lnSpc>
                          <a:spcPts val="1959"/>
                        </a:lnSpc>
                        <a:buFont typeface="Arial"/>
                        <a:buChar char="•"/>
                      </a:pPr>
                      <a:r>
                        <a:rPr lang="en-US" sz="1399" i="true">
                          <a:solidFill>
                            <a:srgbClr val="000000"/>
                          </a:solidFill>
                          <a:latin typeface="Roboto Condensed Italics"/>
                          <a:ea typeface="Roboto Condensed Italics"/>
                          <a:cs typeface="Roboto Condensed Italics"/>
                          <a:sym typeface="Roboto Condensed Italics"/>
                        </a:rPr>
                        <a:t>25-26 reports available after last operational window</a:t>
                      </a:r>
                    </a:p>
                  </a:txBody>
                  <a:tcPr marL="152400" marR="152400" marT="152400" marB="152400" anchor="t">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1387328">
                <a:tc>
                  <a:txBody>
                    <a:bodyPr anchor="t" rtlCol="false"/>
                    <a:lstStyle/>
                    <a:p>
                      <a:pPr algn="l">
                        <a:lnSpc>
                          <a:spcPts val="2239"/>
                        </a:lnSpc>
                        <a:defRPr/>
                      </a:pPr>
                      <a:r>
                        <a:rPr lang="en-US" sz="1599" b="true">
                          <a:solidFill>
                            <a:srgbClr val="000000"/>
                          </a:solidFill>
                          <a:latin typeface="Roboto Condensed Bold"/>
                          <a:ea typeface="Roboto Condensed Bold"/>
                          <a:cs typeface="Roboto Condensed Bold"/>
                          <a:sym typeface="Roboto Condensed Bold"/>
                        </a:rPr>
                        <a:t>School Testlet Report</a:t>
                      </a:r>
                      <a:endParaRPr lang="en-US" sz="1100"/>
                    </a:p>
                    <a:p>
                      <a:pPr algn="l" marL="302259" indent="-151129" lvl="1">
                        <a:lnSpc>
                          <a:spcPts val="1959"/>
                        </a:lnSpc>
                        <a:buFont typeface="Arial"/>
                        <a:buChar char="•"/>
                      </a:pPr>
                      <a:r>
                        <a:rPr lang="en-US" sz="1399" i="true">
                          <a:solidFill>
                            <a:srgbClr val="000000"/>
                          </a:solidFill>
                          <a:latin typeface="Roboto Condensed Italics"/>
                          <a:ea typeface="Roboto Condensed Italics"/>
                          <a:cs typeface="Roboto Condensed Italics"/>
                          <a:sym typeface="Roboto Condensed Italics"/>
                        </a:rPr>
                        <a:t>Available after each operational window</a:t>
                      </a:r>
                    </a:p>
                  </a:txBody>
                  <a:tcPr marL="152400" marR="152400" marT="152400" marB="152400" anchor="t">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l">
                        <a:lnSpc>
                          <a:spcPts val="2239"/>
                        </a:lnSpc>
                        <a:defRPr/>
                      </a:pPr>
                      <a:r>
                        <a:rPr lang="en-US" sz="1599" b="true">
                          <a:solidFill>
                            <a:srgbClr val="000000"/>
                          </a:solidFill>
                          <a:latin typeface="Roboto Condensed Bold"/>
                          <a:ea typeface="Roboto Condensed Bold"/>
                          <a:cs typeface="Roboto Condensed Bold"/>
                          <a:sym typeface="Roboto Condensed Bold"/>
                        </a:rPr>
                        <a:t>School Summative Report</a:t>
                      </a:r>
                      <a:endParaRPr lang="en-US" sz="1100"/>
                    </a:p>
                    <a:p>
                      <a:pPr algn="l" marL="302259" indent="-151129" lvl="1">
                        <a:lnSpc>
                          <a:spcPts val="1959"/>
                        </a:lnSpc>
                        <a:buFont typeface="Arial"/>
                        <a:buChar char="•"/>
                      </a:pPr>
                      <a:r>
                        <a:rPr lang="en-US" sz="1399" i="true">
                          <a:solidFill>
                            <a:srgbClr val="000000"/>
                          </a:solidFill>
                          <a:latin typeface="Roboto Condensed Italics"/>
                          <a:ea typeface="Roboto Condensed Italics"/>
                          <a:cs typeface="Roboto Condensed Italics"/>
                          <a:sym typeface="Roboto Condensed Italics"/>
                        </a:rPr>
                        <a:t>24-25 reports a</a:t>
                      </a:r>
                      <a:r>
                        <a:rPr lang="en-US" sz="1399" i="true">
                          <a:solidFill>
                            <a:srgbClr val="000000"/>
                          </a:solidFill>
                          <a:latin typeface="Roboto Condensed Italics"/>
                          <a:ea typeface="Roboto Condensed Italics"/>
                          <a:cs typeface="Roboto Condensed Italics"/>
                          <a:sym typeface="Roboto Condensed Italics"/>
                        </a:rPr>
                        <a:t>vailable in October</a:t>
                      </a:r>
                    </a:p>
                    <a:p>
                      <a:pPr algn="l" marL="302259" indent="-151129" lvl="1">
                        <a:lnSpc>
                          <a:spcPts val="1959"/>
                        </a:lnSpc>
                        <a:buFont typeface="Arial"/>
                        <a:buChar char="•"/>
                      </a:pPr>
                      <a:r>
                        <a:rPr lang="en-US" sz="1399" i="true">
                          <a:solidFill>
                            <a:srgbClr val="000000"/>
                          </a:solidFill>
                          <a:latin typeface="Roboto Condensed Italics"/>
                          <a:ea typeface="Roboto Condensed Italics"/>
                          <a:cs typeface="Roboto Condensed Italics"/>
                          <a:sym typeface="Roboto Condensed Italics"/>
                        </a:rPr>
                        <a:t>25-26 reports available after last operational window</a:t>
                      </a:r>
                    </a:p>
                  </a:txBody>
                  <a:tcPr marL="152400" marR="152400" marT="152400" marB="152400" anchor="t">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r h="1387328">
                <a:tc>
                  <a:txBody>
                    <a:bodyPr anchor="t" rtlCol="false"/>
                    <a:lstStyle/>
                    <a:p>
                      <a:pPr algn="l">
                        <a:lnSpc>
                          <a:spcPts val="2239"/>
                        </a:lnSpc>
                        <a:defRPr/>
                      </a:pPr>
                      <a:r>
                        <a:rPr lang="en-US" sz="1599" b="true">
                          <a:solidFill>
                            <a:srgbClr val="000000"/>
                          </a:solidFill>
                          <a:latin typeface="Roboto Condensed Bold"/>
                          <a:ea typeface="Roboto Condensed Bold"/>
                          <a:cs typeface="Roboto Condensed Bold"/>
                          <a:sym typeface="Roboto Condensed Bold"/>
                        </a:rPr>
                        <a:t>District Testlet Report</a:t>
                      </a:r>
                      <a:endParaRPr lang="en-US" sz="1100"/>
                    </a:p>
                    <a:p>
                      <a:pPr algn="l" marL="302259" indent="-151129" lvl="1">
                        <a:lnSpc>
                          <a:spcPts val="1959"/>
                        </a:lnSpc>
                        <a:buFont typeface="Arial"/>
                        <a:buChar char="•"/>
                      </a:pPr>
                      <a:r>
                        <a:rPr lang="en-US" sz="1399" i="true">
                          <a:solidFill>
                            <a:srgbClr val="000000"/>
                          </a:solidFill>
                          <a:latin typeface="Roboto Condensed Italics"/>
                          <a:ea typeface="Roboto Condensed Italics"/>
                          <a:cs typeface="Roboto Condensed Italics"/>
                          <a:sym typeface="Roboto Condensed Italics"/>
                        </a:rPr>
                        <a:t>Available after each operational window</a:t>
                      </a:r>
                    </a:p>
                  </a:txBody>
                  <a:tcPr marL="152400" marR="152400" marT="152400" marB="152400" anchor="t">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c>
                  <a:txBody>
                    <a:bodyPr anchor="t" rtlCol="false"/>
                    <a:lstStyle/>
                    <a:p>
                      <a:pPr algn="l">
                        <a:lnSpc>
                          <a:spcPts val="2239"/>
                        </a:lnSpc>
                        <a:defRPr/>
                      </a:pPr>
                      <a:r>
                        <a:rPr lang="en-US" sz="1599" b="true">
                          <a:solidFill>
                            <a:srgbClr val="000000"/>
                          </a:solidFill>
                          <a:latin typeface="Roboto Condensed Bold"/>
                          <a:ea typeface="Roboto Condensed Bold"/>
                          <a:cs typeface="Roboto Condensed Bold"/>
                          <a:sym typeface="Roboto Condensed Bold"/>
                        </a:rPr>
                        <a:t>District Summative Report</a:t>
                      </a:r>
                      <a:endParaRPr lang="en-US" sz="1100"/>
                    </a:p>
                    <a:p>
                      <a:pPr algn="l" marL="302259" indent="-151129" lvl="1">
                        <a:lnSpc>
                          <a:spcPts val="1959"/>
                        </a:lnSpc>
                        <a:buFont typeface="Arial"/>
                        <a:buChar char="•"/>
                      </a:pPr>
                      <a:r>
                        <a:rPr lang="en-US" sz="1399" i="true">
                          <a:solidFill>
                            <a:srgbClr val="000000"/>
                          </a:solidFill>
                          <a:latin typeface="Roboto Condensed Italics"/>
                          <a:ea typeface="Roboto Condensed Italics"/>
                          <a:cs typeface="Roboto Condensed Italics"/>
                          <a:sym typeface="Roboto Condensed Italics"/>
                        </a:rPr>
                        <a:t>24-25 reports a</a:t>
                      </a:r>
                      <a:r>
                        <a:rPr lang="en-US" sz="1399" i="true">
                          <a:solidFill>
                            <a:srgbClr val="000000"/>
                          </a:solidFill>
                          <a:latin typeface="Roboto Condensed Italics"/>
                          <a:ea typeface="Roboto Condensed Italics"/>
                          <a:cs typeface="Roboto Condensed Italics"/>
                          <a:sym typeface="Roboto Condensed Italics"/>
                        </a:rPr>
                        <a:t>vailable in October</a:t>
                      </a:r>
                    </a:p>
                    <a:p>
                      <a:pPr algn="l" marL="302259" indent="-151129" lvl="1">
                        <a:lnSpc>
                          <a:spcPts val="1959"/>
                        </a:lnSpc>
                        <a:buFont typeface="Arial"/>
                        <a:buChar char="•"/>
                      </a:pPr>
                      <a:r>
                        <a:rPr lang="en-US" sz="1399" i="true">
                          <a:solidFill>
                            <a:srgbClr val="000000"/>
                          </a:solidFill>
                          <a:latin typeface="Roboto Condensed Italics"/>
                          <a:ea typeface="Roboto Condensed Italics"/>
                          <a:cs typeface="Roboto Condensed Italics"/>
                          <a:sym typeface="Roboto Condensed Italics"/>
                        </a:rPr>
                        <a:t>25-26 reports available after last operational window</a:t>
                      </a:r>
                    </a:p>
                  </a:txBody>
                  <a:tcPr marL="152400" marR="152400" marT="152400" marB="152400" anchor="t">
                    <a:lnL cmpd="sng" algn="ctr" cap="flat" w="28575">
                      <a:solidFill>
                        <a:srgbClr val="000000"/>
                      </a:solidFill>
                      <a:prstDash val="solid"/>
                      <a:round/>
                      <a:headEnd type="none" w="med" len="med"/>
                      <a:tailEnd type="none" w="med" len="med"/>
                    </a:lnL>
                    <a:lnR cmpd="sng" algn="ctr" cap="flat" w="28575">
                      <a:solidFill>
                        <a:srgbClr val="000000"/>
                      </a:solidFill>
                      <a:prstDash val="solid"/>
                      <a:round/>
                      <a:headEnd type="none" w="med" len="med"/>
                      <a:tailEnd type="none" w="med" len="med"/>
                    </a:lnR>
                    <a:lnT cmpd="sng" algn="ctr" cap="flat" w="28575">
                      <a:solidFill>
                        <a:srgbClr val="000000"/>
                      </a:solidFill>
                      <a:prstDash val="solid"/>
                      <a:round/>
                      <a:headEnd type="none" w="med" len="med"/>
                      <a:tailEnd type="none" w="med" len="med"/>
                    </a:lnT>
                    <a:lnB cmpd="sng" algn="ctr" cap="flat" w="28575">
                      <a:solidFill>
                        <a:srgbClr val="000000"/>
                      </a:solidFill>
                      <a:prstDash val="solid"/>
                      <a:round/>
                      <a:headEnd type="none" w="med" len="med"/>
                      <a:tailEnd type="none" w="med" len="med"/>
                    </a:lnB>
                  </a:tcPr>
                </a:tc>
              </a:tr>
            </a:tbl>
          </a:graphicData>
        </a:graphic>
      </p:graphicFrame>
      <p:grpSp>
        <p:nvGrpSpPr>
          <p:cNvPr name="Group 14" id="14"/>
          <p:cNvGrpSpPr/>
          <p:nvPr/>
        </p:nvGrpSpPr>
        <p:grpSpPr>
          <a:xfrm rot="0">
            <a:off x="164341" y="142334"/>
            <a:ext cx="6097291" cy="673942"/>
            <a:chOff x="0" y="0"/>
            <a:chExt cx="8129722" cy="898590"/>
          </a:xfrm>
        </p:grpSpPr>
        <p:grpSp>
          <p:nvGrpSpPr>
            <p:cNvPr name="Group 15" id="15"/>
            <p:cNvGrpSpPr/>
            <p:nvPr/>
          </p:nvGrpSpPr>
          <p:grpSpPr>
            <a:xfrm rot="0">
              <a:off x="0" y="0"/>
              <a:ext cx="8129722" cy="898590"/>
              <a:chOff x="0" y="0"/>
              <a:chExt cx="2258256" cy="249608"/>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7" id="17"/>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18" id="18"/>
            <p:cNvSpPr txBox="true"/>
            <p:nvPr/>
          </p:nvSpPr>
          <p:spPr>
            <a:xfrm rot="0">
              <a:off x="0" y="82688"/>
              <a:ext cx="8129722" cy="654051"/>
            </a:xfrm>
            <a:prstGeom prst="rect">
              <a:avLst/>
            </a:prstGeom>
          </p:spPr>
          <p:txBody>
            <a:bodyPr anchor="t" rtlCol="false" tIns="0" lIns="0" bIns="0" rIns="0">
              <a:spAutoFit/>
            </a:bodyPr>
            <a:lstStyle/>
            <a:p>
              <a:pPr algn="ctr">
                <a:lnSpc>
                  <a:spcPts val="4199"/>
                </a:lnSpc>
              </a:pPr>
              <a:r>
                <a:rPr lang="en-US" sz="2999">
                  <a:solidFill>
                    <a:srgbClr val="FFFFFF"/>
                  </a:solidFill>
                  <a:latin typeface="Glacial Indifference"/>
                  <a:ea typeface="Glacial Indifference"/>
                  <a:cs typeface="Glacial Indifference"/>
                  <a:sym typeface="Glacial Indifference"/>
                </a:rPr>
                <a:t>ACCESS &amp; SHARE SCORE REPORTS</a:t>
              </a:r>
            </a:p>
          </p:txBody>
        </p:sp>
      </p:grpSp>
    </p:spTree>
  </p:cSld>
  <p:clrMapOvr>
    <a:masterClrMapping/>
  </p:clrMapOvr>
</p:sld>
</file>

<file path=ppt/slides/slide7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57150"/>
              <a:ext cx="817085" cy="4843030"/>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850758" y="4325389"/>
            <a:ext cx="3409207" cy="3409207"/>
          </a:xfrm>
          <a:custGeom>
            <a:avLst/>
            <a:gdLst/>
            <a:ahLst/>
            <a:cxnLst/>
            <a:rect r="r" b="b" t="t" l="l"/>
            <a:pathLst>
              <a:path h="3409207" w="3409207">
                <a:moveTo>
                  <a:pt x="0" y="0"/>
                </a:moveTo>
                <a:lnTo>
                  <a:pt x="3409208" y="0"/>
                </a:lnTo>
                <a:lnTo>
                  <a:pt x="3409208" y="3409208"/>
                </a:lnTo>
                <a:lnTo>
                  <a:pt x="0" y="3409208"/>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850758" y="916182"/>
            <a:ext cx="3409207" cy="3409207"/>
          </a:xfrm>
          <a:custGeom>
            <a:avLst/>
            <a:gdLst/>
            <a:ahLst/>
            <a:cxnLst/>
            <a:rect r="r" b="b" t="t" l="l"/>
            <a:pathLst>
              <a:path h="3409207" w="3409207">
                <a:moveTo>
                  <a:pt x="0" y="0"/>
                </a:moveTo>
                <a:lnTo>
                  <a:pt x="3409208" y="0"/>
                </a:lnTo>
                <a:lnTo>
                  <a:pt x="3409208"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5672425" cy="721883"/>
            <a:chOff x="0" y="0"/>
            <a:chExt cx="2100898"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100898" cy="267364"/>
            </a:xfrm>
            <a:custGeom>
              <a:avLst/>
              <a:gdLst/>
              <a:ahLst/>
              <a:cxnLst/>
              <a:rect r="r" b="b" t="t" l="l"/>
              <a:pathLst>
                <a:path h="267364" w="2100898">
                  <a:moveTo>
                    <a:pt x="0" y="0"/>
                  </a:moveTo>
                  <a:lnTo>
                    <a:pt x="2100898" y="0"/>
                  </a:lnTo>
                  <a:lnTo>
                    <a:pt x="2100898" y="267364"/>
                  </a:lnTo>
                  <a:lnTo>
                    <a:pt x="0" y="267364"/>
                  </a:lnTo>
                  <a:close/>
                </a:path>
              </a:pathLst>
            </a:custGeom>
            <a:solidFill>
              <a:srgbClr val="253439"/>
            </a:solidFill>
          </p:spPr>
        </p:sp>
        <p:sp>
          <p:nvSpPr>
            <p:cNvPr name="TextBox 10" id="10"/>
            <p:cNvSpPr txBox="true"/>
            <p:nvPr/>
          </p:nvSpPr>
          <p:spPr>
            <a:xfrm>
              <a:off x="0" y="-28575"/>
              <a:ext cx="2100898" cy="295939"/>
            </a:xfrm>
            <a:prstGeom prst="rect">
              <a:avLst/>
            </a:prstGeom>
          </p:spPr>
          <p:txBody>
            <a:bodyPr anchor="ctr" rtlCol="false" tIns="50800" lIns="50800" bIns="50800" rIns="50800"/>
            <a:lstStyle/>
            <a:p>
              <a:pPr algn="ctr">
                <a:lnSpc>
                  <a:spcPts val="2366"/>
                </a:lnSpc>
              </a:pPr>
            </a:p>
          </p:txBody>
        </p:sp>
      </p:grpSp>
      <p:sp>
        <p:nvSpPr>
          <p:cNvPr name="TextBox 11" id="11"/>
          <p:cNvSpPr txBox="true"/>
          <p:nvPr/>
        </p:nvSpPr>
        <p:spPr>
          <a:xfrm rot="0">
            <a:off x="726882" y="1031466"/>
            <a:ext cx="8295198" cy="2740840"/>
          </a:xfrm>
          <a:prstGeom prst="rect">
            <a:avLst/>
          </a:prstGeom>
        </p:spPr>
        <p:txBody>
          <a:bodyPr anchor="t" rtlCol="false" tIns="0" lIns="0" bIns="0" rIns="0">
            <a:spAutoFit/>
          </a:bodyPr>
          <a:lstStyle/>
          <a:p>
            <a:pPr algn="l">
              <a:lnSpc>
                <a:spcPts val="2755"/>
              </a:lnSpc>
            </a:pPr>
            <a:r>
              <a:rPr lang="en-US" sz="1967" b="true">
                <a:solidFill>
                  <a:srgbClr val="000000"/>
                </a:solidFill>
                <a:latin typeface="Glacial Indifference Bold"/>
                <a:ea typeface="Glacial Indifference Bold"/>
                <a:cs typeface="Glacial Indifference Bold"/>
                <a:sym typeface="Glacial Indifference Bold"/>
              </a:rPr>
              <a:t>2024-2025 Reports - Performance </a:t>
            </a:r>
            <a:r>
              <a:rPr lang="en-US" sz="1967" b="true">
                <a:solidFill>
                  <a:srgbClr val="456E37"/>
                </a:solidFill>
                <a:latin typeface="Glacial Indifference Bold"/>
                <a:ea typeface="Glacial Indifference Bold"/>
                <a:cs typeface="Glacial Indifference Bold"/>
                <a:sym typeface="Glacial Indifference Bold"/>
              </a:rPr>
              <a:t>BANDS </a:t>
            </a:r>
            <a:r>
              <a:rPr lang="en-US" sz="1967" b="true">
                <a:solidFill>
                  <a:srgbClr val="000000"/>
                </a:solidFill>
                <a:latin typeface="Glacial Indifference Bold"/>
                <a:ea typeface="Glacial Indifference Bold"/>
                <a:cs typeface="Glacial Indifference Bold"/>
                <a:sym typeface="Glacial Indifference Bold"/>
              </a:rPr>
              <a:t>- Norm Referenced</a:t>
            </a:r>
          </a:p>
          <a:p>
            <a:pPr algn="l">
              <a:lnSpc>
                <a:spcPts val="2755"/>
              </a:lnSpc>
            </a:pPr>
          </a:p>
          <a:p>
            <a:pPr algn="l">
              <a:lnSpc>
                <a:spcPts val="2755"/>
              </a:lnSpc>
            </a:pPr>
          </a:p>
          <a:p>
            <a:pPr algn="l">
              <a:lnSpc>
                <a:spcPts val="2755"/>
              </a:lnSpc>
            </a:pPr>
          </a:p>
          <a:p>
            <a:pPr algn="l">
              <a:lnSpc>
                <a:spcPts val="2755"/>
              </a:lnSpc>
            </a:pPr>
          </a:p>
          <a:p>
            <a:pPr algn="l">
              <a:lnSpc>
                <a:spcPts val="2755"/>
              </a:lnSpc>
            </a:pPr>
          </a:p>
          <a:p>
            <a:pPr algn="l">
              <a:lnSpc>
                <a:spcPts val="2755"/>
              </a:lnSpc>
            </a:pPr>
          </a:p>
          <a:p>
            <a:pPr algn="l">
              <a:lnSpc>
                <a:spcPts val="2755"/>
              </a:lnSpc>
            </a:pPr>
          </a:p>
        </p:txBody>
      </p:sp>
      <p:sp>
        <p:nvSpPr>
          <p:cNvPr name="Freeform 12" id="12" descr="24-25 performance bands norm-referenced student score report image"/>
          <p:cNvSpPr/>
          <p:nvPr/>
        </p:nvSpPr>
        <p:spPr>
          <a:xfrm flipH="false" flipV="false" rot="0">
            <a:off x="887405" y="1409511"/>
            <a:ext cx="6589557" cy="2915879"/>
          </a:xfrm>
          <a:custGeom>
            <a:avLst/>
            <a:gdLst/>
            <a:ahLst/>
            <a:cxnLst/>
            <a:rect r="r" b="b" t="t" l="l"/>
            <a:pathLst>
              <a:path h="2915879" w="6589557">
                <a:moveTo>
                  <a:pt x="0" y="0"/>
                </a:moveTo>
                <a:lnTo>
                  <a:pt x="6589557" y="0"/>
                </a:lnTo>
                <a:lnTo>
                  <a:pt x="6589557" y="2915878"/>
                </a:lnTo>
                <a:lnTo>
                  <a:pt x="0" y="2915878"/>
                </a:lnTo>
                <a:lnTo>
                  <a:pt x="0" y="0"/>
                </a:lnTo>
                <a:close/>
              </a:path>
            </a:pathLst>
          </a:custGeom>
          <a:blipFill>
            <a:blip r:embed="rId4"/>
            <a:stretch>
              <a:fillRect l="0" t="0" r="0" b="0"/>
            </a:stretch>
          </a:blipFill>
        </p:spPr>
      </p:sp>
      <p:sp>
        <p:nvSpPr>
          <p:cNvPr name="TextBox 13" id="13"/>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72</a:t>
            </a:r>
          </a:p>
        </p:txBody>
      </p:sp>
      <p:sp>
        <p:nvSpPr>
          <p:cNvPr name="TextBox 14" id="14"/>
          <p:cNvSpPr txBox="true"/>
          <p:nvPr/>
        </p:nvSpPr>
        <p:spPr>
          <a:xfrm rot="0">
            <a:off x="195004" y="285626"/>
            <a:ext cx="5565263" cy="563881"/>
          </a:xfrm>
          <a:prstGeom prst="rect">
            <a:avLst/>
          </a:prstGeom>
        </p:spPr>
        <p:txBody>
          <a:bodyPr anchor="t" rtlCol="false" tIns="0" lIns="0" bIns="0" rIns="0">
            <a:spAutoFit/>
          </a:bodyPr>
          <a:lstStyle/>
          <a:p>
            <a:pPr algn="ctr">
              <a:lnSpc>
                <a:spcPts val="4619"/>
              </a:lnSpc>
            </a:pPr>
            <a:r>
              <a:rPr lang="en-US" sz="3299">
                <a:solidFill>
                  <a:srgbClr val="FFFFFF"/>
                </a:solidFill>
                <a:latin typeface="Glacial Indifference"/>
                <a:ea typeface="Glacial Indifference"/>
                <a:cs typeface="Glacial Indifference"/>
                <a:sym typeface="Glacial Indifference"/>
              </a:rPr>
              <a:t>INTERPRETATION OF REPORTS</a:t>
            </a:r>
          </a:p>
        </p:txBody>
      </p:sp>
      <p:sp>
        <p:nvSpPr>
          <p:cNvPr name="Freeform 15" id="15" descr="25-26 performance levels student score report image"/>
          <p:cNvSpPr/>
          <p:nvPr/>
        </p:nvSpPr>
        <p:spPr>
          <a:xfrm flipH="false" flipV="false" rot="0">
            <a:off x="887405" y="5119700"/>
            <a:ext cx="6869020" cy="2665451"/>
          </a:xfrm>
          <a:custGeom>
            <a:avLst/>
            <a:gdLst/>
            <a:ahLst/>
            <a:cxnLst/>
            <a:rect r="r" b="b" t="t" l="l"/>
            <a:pathLst>
              <a:path h="2665451" w="6869020">
                <a:moveTo>
                  <a:pt x="0" y="0"/>
                </a:moveTo>
                <a:lnTo>
                  <a:pt x="6869020" y="0"/>
                </a:lnTo>
                <a:lnTo>
                  <a:pt x="6869020" y="2665451"/>
                </a:lnTo>
                <a:lnTo>
                  <a:pt x="0" y="2665451"/>
                </a:lnTo>
                <a:lnTo>
                  <a:pt x="0" y="0"/>
                </a:lnTo>
                <a:close/>
              </a:path>
            </a:pathLst>
          </a:custGeom>
          <a:blipFill>
            <a:blip r:embed="rId5"/>
            <a:stretch>
              <a:fillRect l="0" t="-41081" r="0" b="-53163"/>
            </a:stretch>
          </a:blipFill>
        </p:spPr>
      </p:sp>
      <p:sp>
        <p:nvSpPr>
          <p:cNvPr name="TextBox 16" id="16"/>
          <p:cNvSpPr txBox="true"/>
          <p:nvPr/>
        </p:nvSpPr>
        <p:spPr>
          <a:xfrm rot="0">
            <a:off x="879351" y="4626813"/>
            <a:ext cx="7444532" cy="340487"/>
          </a:xfrm>
          <a:prstGeom prst="rect">
            <a:avLst/>
          </a:prstGeom>
        </p:spPr>
        <p:txBody>
          <a:bodyPr anchor="t" rtlCol="false" tIns="0" lIns="0" bIns="0" rIns="0">
            <a:spAutoFit/>
          </a:bodyPr>
          <a:lstStyle/>
          <a:p>
            <a:pPr algn="ctr">
              <a:lnSpc>
                <a:spcPts val="2758"/>
              </a:lnSpc>
              <a:spcBef>
                <a:spcPct val="0"/>
              </a:spcBef>
            </a:pPr>
            <a:r>
              <a:rPr lang="en-US" b="true" sz="1970">
                <a:solidFill>
                  <a:srgbClr val="000000"/>
                </a:solidFill>
                <a:latin typeface="Glacial Indifference Bold"/>
                <a:ea typeface="Glacial Indifference Bold"/>
                <a:cs typeface="Glacial Indifference Bold"/>
                <a:sym typeface="Glacial Indifference Bold"/>
              </a:rPr>
              <a:t>202</a:t>
            </a:r>
            <a:r>
              <a:rPr lang="en-US" b="true" sz="1970">
                <a:solidFill>
                  <a:srgbClr val="000000"/>
                </a:solidFill>
                <a:latin typeface="Glacial Indifference Bold"/>
                <a:ea typeface="Glacial Indifference Bold"/>
                <a:cs typeface="Glacial Indifference Bold"/>
                <a:sym typeface="Glacial Indifference Bold"/>
              </a:rPr>
              <a:t>5--2026 Reports - Performance</a:t>
            </a:r>
            <a:r>
              <a:rPr lang="en-US" b="true" sz="1970">
                <a:solidFill>
                  <a:srgbClr val="456E37"/>
                </a:solidFill>
                <a:latin typeface="Glacial Indifference Bold"/>
                <a:ea typeface="Glacial Indifference Bold"/>
                <a:cs typeface="Glacial Indifference Bold"/>
                <a:sym typeface="Glacial Indifference Bold"/>
              </a:rPr>
              <a:t> LEVELS</a:t>
            </a:r>
            <a:r>
              <a:rPr lang="en-US" b="true" sz="1970">
                <a:solidFill>
                  <a:srgbClr val="000000"/>
                </a:solidFill>
                <a:latin typeface="Glacial Indifference Bold"/>
                <a:ea typeface="Glacial Indifference Bold"/>
                <a:cs typeface="Glacial Indifference Bold"/>
                <a:sym typeface="Glacial Indifference Bold"/>
              </a:rPr>
              <a:t> - Criterion Referenced</a:t>
            </a:r>
          </a:p>
        </p:txBody>
      </p:sp>
      <p:sp>
        <p:nvSpPr>
          <p:cNvPr name="AutoShape 17" id="17">
            <a:extLst>
              <a:ext uri="{C183D7F6-B498-43B3-948B-1728B52AA6E4}">
                <adec:decorative xmlns:adec="http://schemas.microsoft.com/office/drawing/2017/decorative" val="1"/>
              </a:ext>
            </a:extLst>
          </p:cNvPr>
          <p:cNvSpPr/>
          <p:nvPr/>
        </p:nvSpPr>
        <p:spPr>
          <a:xfrm>
            <a:off x="887405" y="4502679"/>
            <a:ext cx="8684394" cy="0"/>
          </a:xfrm>
          <a:prstGeom prst="line">
            <a:avLst/>
          </a:prstGeom>
          <a:ln cap="flat" w="38100">
            <a:solidFill>
              <a:srgbClr val="909C98"/>
            </a:solidFill>
            <a:prstDash val="solid"/>
            <a:headEnd type="none" len="sm" w="sm"/>
            <a:tailEnd type="none" len="sm" w="sm"/>
          </a:ln>
        </p:spPr>
      </p:sp>
      <p:sp>
        <p:nvSpPr>
          <p:cNvPr name="TextBox 18" id="18"/>
          <p:cNvSpPr txBox="true"/>
          <p:nvPr/>
        </p:nvSpPr>
        <p:spPr>
          <a:xfrm rot="672553">
            <a:off x="7782898" y="5468610"/>
            <a:ext cx="1879990" cy="1193982"/>
          </a:xfrm>
          <a:prstGeom prst="rect">
            <a:avLst/>
          </a:prstGeom>
        </p:spPr>
        <p:txBody>
          <a:bodyPr anchor="t" rtlCol="false" tIns="0" lIns="0" bIns="0" rIns="0">
            <a:spAutoFit/>
          </a:bodyPr>
          <a:lstStyle/>
          <a:p>
            <a:pPr algn="ctr">
              <a:lnSpc>
                <a:spcPts val="1914"/>
              </a:lnSpc>
              <a:spcBef>
                <a:spcPct val="0"/>
              </a:spcBef>
            </a:pPr>
            <a:r>
              <a:rPr lang="en-US" sz="1367" i="true">
                <a:solidFill>
                  <a:srgbClr val="000000"/>
                </a:solidFill>
                <a:latin typeface="Glacial Indifference Italics"/>
                <a:ea typeface="Glacial Indifference Italics"/>
                <a:cs typeface="Glacial Indifference Italics"/>
                <a:sym typeface="Glacial Indifference Italics"/>
              </a:rPr>
              <a:t>Performance aligns with overall performance, not specifically as it relates to proficiency on the standards assessed. </a:t>
            </a:r>
          </a:p>
        </p:txBody>
      </p:sp>
    </p:spTree>
  </p:cSld>
  <p:clrMapOvr>
    <a:masterClrMapping/>
  </p:clrMapOvr>
</p:sld>
</file>

<file path=ppt/slides/slide7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47625"/>
              <a:ext cx="817085" cy="4833505"/>
            </a:xfrm>
            <a:prstGeom prst="rect">
              <a:avLst/>
            </a:prstGeom>
          </p:spPr>
          <p:txBody>
            <a:bodyPr anchor="ctr" rtlCol="false" tIns="50800" lIns="50800" bIns="50800" rIns="50800"/>
            <a:lstStyle/>
            <a:p>
              <a:pPr algn="ctr">
                <a:lnSpc>
                  <a:spcPts val="264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grpSp>
        <p:nvGrpSpPr>
          <p:cNvPr name="Group 8" id="8"/>
          <p:cNvGrpSpPr/>
          <p:nvPr/>
        </p:nvGrpSpPr>
        <p:grpSpPr>
          <a:xfrm rot="0">
            <a:off x="167300" y="242239"/>
            <a:ext cx="10271828" cy="721883"/>
            <a:chOff x="0" y="0"/>
            <a:chExt cx="3804381"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3804381" cy="267364"/>
            </a:xfrm>
            <a:custGeom>
              <a:avLst/>
              <a:gdLst/>
              <a:ahLst/>
              <a:cxnLst/>
              <a:rect r="r" b="b" t="t" l="l"/>
              <a:pathLst>
                <a:path h="267364" w="3804381">
                  <a:moveTo>
                    <a:pt x="0" y="0"/>
                  </a:moveTo>
                  <a:lnTo>
                    <a:pt x="3804381" y="0"/>
                  </a:lnTo>
                  <a:lnTo>
                    <a:pt x="3804381" y="267364"/>
                  </a:lnTo>
                  <a:lnTo>
                    <a:pt x="0" y="267364"/>
                  </a:lnTo>
                  <a:close/>
                </a:path>
              </a:pathLst>
            </a:custGeom>
            <a:solidFill>
              <a:srgbClr val="253439"/>
            </a:solidFill>
          </p:spPr>
        </p:sp>
        <p:sp>
          <p:nvSpPr>
            <p:cNvPr name="TextBox 10" id="10"/>
            <p:cNvSpPr txBox="true"/>
            <p:nvPr/>
          </p:nvSpPr>
          <p:spPr>
            <a:xfrm>
              <a:off x="0" y="-47625"/>
              <a:ext cx="3804381" cy="314989"/>
            </a:xfrm>
            <a:prstGeom prst="rect">
              <a:avLst/>
            </a:prstGeom>
          </p:spPr>
          <p:txBody>
            <a:bodyPr anchor="ctr" rtlCol="false" tIns="50800" lIns="50800" bIns="50800" rIns="50800"/>
            <a:lstStyle/>
            <a:p>
              <a:pPr algn="ctr">
                <a:lnSpc>
                  <a:spcPts val="264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28575"/>
              <a:ext cx="660400" cy="708025"/>
            </a:xfrm>
            <a:prstGeom prst="rect">
              <a:avLst/>
            </a:prstGeom>
          </p:spPr>
          <p:txBody>
            <a:bodyPr anchor="ctr" rtlCol="false" tIns="13916" lIns="13916" bIns="13916" rIns="13916"/>
            <a:lstStyle/>
            <a:p>
              <a:pPr algn="ctr">
                <a:lnSpc>
                  <a:spcPts val="2646"/>
                </a:lnSpc>
              </a:pPr>
            </a:p>
          </p:txBody>
        </p:sp>
      </p:grpSp>
      <p:sp>
        <p:nvSpPr>
          <p:cNvPr name="Freeform 14" id="14" descr="student math score report image"/>
          <p:cNvSpPr/>
          <p:nvPr/>
        </p:nvSpPr>
        <p:spPr>
          <a:xfrm flipH="false" flipV="false" rot="0">
            <a:off x="819043" y="1154076"/>
            <a:ext cx="7505311" cy="5657128"/>
          </a:xfrm>
          <a:custGeom>
            <a:avLst/>
            <a:gdLst/>
            <a:ahLst/>
            <a:cxnLst/>
            <a:rect r="r" b="b" t="t" l="l"/>
            <a:pathLst>
              <a:path h="5657128" w="7505311">
                <a:moveTo>
                  <a:pt x="0" y="0"/>
                </a:moveTo>
                <a:lnTo>
                  <a:pt x="7505311" y="0"/>
                </a:lnTo>
                <a:lnTo>
                  <a:pt x="7505311" y="5657128"/>
                </a:lnTo>
                <a:lnTo>
                  <a:pt x="0" y="5657128"/>
                </a:lnTo>
                <a:lnTo>
                  <a:pt x="0" y="0"/>
                </a:lnTo>
                <a:close/>
              </a:path>
            </a:pathLst>
          </a:custGeom>
          <a:blipFill>
            <a:blip r:embed="rId5"/>
            <a:stretch>
              <a:fillRect l="0" t="0" r="0" b="0"/>
            </a:stretch>
          </a:blipFill>
        </p:spPr>
      </p:sp>
      <p:sp>
        <p:nvSpPr>
          <p:cNvPr name="Freeform 15" id="15">
            <a:extLst>
              <a:ext uri="{C183D7F6-B498-43B3-948B-1728B52AA6E4}">
                <adec:decorative xmlns:adec="http://schemas.microsoft.com/office/drawing/2017/decorative" val="1"/>
              </a:ext>
            </a:extLst>
          </p:cNvPr>
          <p:cNvSpPr/>
          <p:nvPr/>
        </p:nvSpPr>
        <p:spPr>
          <a:xfrm flipH="false" flipV="false" rot="-7373105">
            <a:off x="7697725" y="3847917"/>
            <a:ext cx="953793" cy="269446"/>
          </a:xfrm>
          <a:custGeom>
            <a:avLst/>
            <a:gdLst/>
            <a:ahLst/>
            <a:cxnLst/>
            <a:rect r="r" b="b" t="t" l="l"/>
            <a:pathLst>
              <a:path h="269446" w="953793">
                <a:moveTo>
                  <a:pt x="0" y="0"/>
                </a:moveTo>
                <a:lnTo>
                  <a:pt x="953793" y="0"/>
                </a:lnTo>
                <a:lnTo>
                  <a:pt x="953793" y="269446"/>
                </a:lnTo>
                <a:lnTo>
                  <a:pt x="0" y="26944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6" id="16">
            <a:extLst>
              <a:ext uri="{C183D7F6-B498-43B3-948B-1728B52AA6E4}">
                <adec:decorative xmlns:adec="http://schemas.microsoft.com/office/drawing/2017/decorative" val="1"/>
              </a:ext>
            </a:extLst>
          </p:cNvPr>
          <p:cNvSpPr/>
          <p:nvPr/>
        </p:nvSpPr>
        <p:spPr>
          <a:xfrm flipH="false" flipV="true" rot="-3357294">
            <a:off x="342146" y="5978378"/>
            <a:ext cx="953793" cy="269446"/>
          </a:xfrm>
          <a:custGeom>
            <a:avLst/>
            <a:gdLst/>
            <a:ahLst/>
            <a:cxnLst/>
            <a:rect r="r" b="b" t="t" l="l"/>
            <a:pathLst>
              <a:path h="269446" w="953793">
                <a:moveTo>
                  <a:pt x="0" y="269446"/>
                </a:moveTo>
                <a:lnTo>
                  <a:pt x="953793" y="269446"/>
                </a:lnTo>
                <a:lnTo>
                  <a:pt x="953793" y="0"/>
                </a:lnTo>
                <a:lnTo>
                  <a:pt x="0" y="0"/>
                </a:lnTo>
                <a:lnTo>
                  <a:pt x="0" y="269446"/>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7" id="17"/>
          <p:cNvGrpSpPr/>
          <p:nvPr/>
        </p:nvGrpSpPr>
        <p:grpSpPr>
          <a:xfrm rot="0">
            <a:off x="924493" y="1154076"/>
            <a:ext cx="2194560" cy="715450"/>
            <a:chOff x="0" y="0"/>
            <a:chExt cx="812800" cy="264981"/>
          </a:xfrm>
        </p:grpSpPr>
        <p:sp>
          <p:nvSpPr>
            <p:cNvPr name="Freeform 18" id="18">
              <a:extLst>
                <a:ext uri="{C183D7F6-B498-43B3-948B-1728B52AA6E4}">
                  <adec:decorative xmlns:adec="http://schemas.microsoft.com/office/drawing/2017/decorative" val="1"/>
                </a:ext>
              </a:extLst>
            </p:cNvPr>
            <p:cNvSpPr/>
            <p:nvPr/>
          </p:nvSpPr>
          <p:spPr>
            <a:xfrm flipH="false" flipV="false" rot="0">
              <a:off x="0" y="0"/>
              <a:ext cx="812800" cy="264981"/>
            </a:xfrm>
            <a:custGeom>
              <a:avLst/>
              <a:gdLst/>
              <a:ahLst/>
              <a:cxnLst/>
              <a:rect r="r" b="b" t="t" l="l"/>
              <a:pathLst>
                <a:path h="264981" w="812800">
                  <a:moveTo>
                    <a:pt x="0" y="0"/>
                  </a:moveTo>
                  <a:lnTo>
                    <a:pt x="812800" y="0"/>
                  </a:lnTo>
                  <a:lnTo>
                    <a:pt x="812800" y="264981"/>
                  </a:lnTo>
                  <a:lnTo>
                    <a:pt x="0" y="264981"/>
                  </a:lnTo>
                  <a:close/>
                </a:path>
              </a:pathLst>
            </a:custGeom>
            <a:solidFill>
              <a:srgbClr val="FFFFFF"/>
            </a:solidFill>
          </p:spPr>
        </p:sp>
        <p:sp>
          <p:nvSpPr>
            <p:cNvPr name="TextBox 19" id="19"/>
            <p:cNvSpPr txBox="true"/>
            <p:nvPr/>
          </p:nvSpPr>
          <p:spPr>
            <a:xfrm>
              <a:off x="0" y="-47625"/>
              <a:ext cx="812800" cy="312606"/>
            </a:xfrm>
            <a:prstGeom prst="rect">
              <a:avLst/>
            </a:prstGeom>
          </p:spPr>
          <p:txBody>
            <a:bodyPr anchor="ctr" rtlCol="false" tIns="50800" lIns="50800" bIns="50800" rIns="50800"/>
            <a:lstStyle/>
            <a:p>
              <a:pPr algn="ctr">
                <a:lnSpc>
                  <a:spcPts val="2646"/>
                </a:lnSpc>
              </a:pPr>
            </a:p>
          </p:txBody>
        </p:sp>
      </p:grpSp>
      <p:sp>
        <p:nvSpPr>
          <p:cNvPr name="TextBox 20" id="20"/>
          <p:cNvSpPr txBox="true"/>
          <p:nvPr/>
        </p:nvSpPr>
        <p:spPr>
          <a:xfrm rot="0">
            <a:off x="558180" y="253613"/>
            <a:ext cx="8975137" cy="646431"/>
          </a:xfrm>
          <a:prstGeom prst="rect">
            <a:avLst/>
          </a:prstGeom>
        </p:spPr>
        <p:txBody>
          <a:bodyPr anchor="t" rtlCol="false" tIns="0" lIns="0" bIns="0" rIns="0">
            <a:spAutoFit/>
          </a:bodyPr>
          <a:lstStyle/>
          <a:p>
            <a:pPr algn="ctr">
              <a:lnSpc>
                <a:spcPts val="5319"/>
              </a:lnSpc>
            </a:pPr>
            <a:r>
              <a:rPr lang="en-US" sz="3799">
                <a:solidFill>
                  <a:srgbClr val="FFFFFF"/>
                </a:solidFill>
                <a:latin typeface="Glacial Indifference"/>
                <a:ea typeface="Glacial Indifference"/>
                <a:cs typeface="Glacial Indifference"/>
                <a:sym typeface="Glacial Indifference"/>
              </a:rPr>
              <a:t>STUDENT TESTLET REPORTS - MATH</a:t>
            </a:r>
          </a:p>
        </p:txBody>
      </p:sp>
      <p:sp>
        <p:nvSpPr>
          <p:cNvPr name="TextBox 21" id="21"/>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73</a:t>
            </a:r>
          </a:p>
        </p:txBody>
      </p:sp>
      <p:sp>
        <p:nvSpPr>
          <p:cNvPr name="TextBox 22" id="22"/>
          <p:cNvSpPr txBox="true"/>
          <p:nvPr/>
        </p:nvSpPr>
        <p:spPr>
          <a:xfrm rot="0">
            <a:off x="8021806" y="2930483"/>
            <a:ext cx="2048241" cy="165416"/>
          </a:xfrm>
          <a:prstGeom prst="rect">
            <a:avLst/>
          </a:prstGeom>
        </p:spPr>
        <p:txBody>
          <a:bodyPr anchor="t" rtlCol="false" tIns="0" lIns="0" bIns="0" rIns="0">
            <a:spAutoFit/>
          </a:bodyPr>
          <a:lstStyle/>
          <a:p>
            <a:pPr algn="ctr">
              <a:lnSpc>
                <a:spcPts val="1382"/>
              </a:lnSpc>
            </a:pPr>
          </a:p>
        </p:txBody>
      </p:sp>
      <p:sp>
        <p:nvSpPr>
          <p:cNvPr name="TextBox 23" id="23"/>
          <p:cNvSpPr txBox="true"/>
          <p:nvPr/>
        </p:nvSpPr>
        <p:spPr>
          <a:xfrm rot="512661">
            <a:off x="8105908" y="4544354"/>
            <a:ext cx="1532400" cy="1245870"/>
          </a:xfrm>
          <a:prstGeom prst="rect">
            <a:avLst/>
          </a:prstGeom>
        </p:spPr>
        <p:txBody>
          <a:bodyPr anchor="t" rtlCol="false" tIns="0" lIns="0" bIns="0" rIns="0">
            <a:spAutoFit/>
          </a:bodyPr>
          <a:lstStyle/>
          <a:p>
            <a:pPr algn="ctr">
              <a:lnSpc>
                <a:spcPts val="1679"/>
              </a:lnSpc>
              <a:spcBef>
                <a:spcPct val="0"/>
              </a:spcBef>
            </a:pPr>
            <a:r>
              <a:rPr lang="en-US" sz="1200" i="true">
                <a:solidFill>
                  <a:srgbClr val="000000"/>
                </a:solidFill>
                <a:latin typeface="Glacial Indifference Italics"/>
                <a:ea typeface="Glacial Indifference Italics"/>
                <a:cs typeface="Glacial Indifference Italics"/>
                <a:sym typeface="Glacial Indifference Italics"/>
              </a:rPr>
              <a:t>Performance aligns with overall performance, not specifically as it relates to proficiency on the standards assessed. </a:t>
            </a:r>
          </a:p>
        </p:txBody>
      </p:sp>
    </p:spTree>
  </p:cSld>
  <p:clrMapOvr>
    <a:masterClrMapping/>
  </p:clrMapOvr>
</p:sld>
</file>

<file path=ppt/slides/slide7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47625"/>
              <a:ext cx="817085" cy="4833505"/>
            </a:xfrm>
            <a:prstGeom prst="rect">
              <a:avLst/>
            </a:prstGeom>
          </p:spPr>
          <p:txBody>
            <a:bodyPr anchor="ctr" rtlCol="false" tIns="50800" lIns="50800" bIns="50800" rIns="50800"/>
            <a:lstStyle/>
            <a:p>
              <a:pPr algn="ctr">
                <a:lnSpc>
                  <a:spcPts val="264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grpSp>
        <p:nvGrpSpPr>
          <p:cNvPr name="Group 8" id="8"/>
          <p:cNvGrpSpPr/>
          <p:nvPr/>
        </p:nvGrpSpPr>
        <p:grpSpPr>
          <a:xfrm rot="0">
            <a:off x="167300" y="242239"/>
            <a:ext cx="10271828" cy="721883"/>
            <a:chOff x="0" y="0"/>
            <a:chExt cx="3804381"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3804381" cy="267364"/>
            </a:xfrm>
            <a:custGeom>
              <a:avLst/>
              <a:gdLst/>
              <a:ahLst/>
              <a:cxnLst/>
              <a:rect r="r" b="b" t="t" l="l"/>
              <a:pathLst>
                <a:path h="267364" w="3804381">
                  <a:moveTo>
                    <a:pt x="0" y="0"/>
                  </a:moveTo>
                  <a:lnTo>
                    <a:pt x="3804381" y="0"/>
                  </a:lnTo>
                  <a:lnTo>
                    <a:pt x="3804381" y="267364"/>
                  </a:lnTo>
                  <a:lnTo>
                    <a:pt x="0" y="267364"/>
                  </a:lnTo>
                  <a:close/>
                </a:path>
              </a:pathLst>
            </a:custGeom>
            <a:solidFill>
              <a:srgbClr val="253439"/>
            </a:solidFill>
          </p:spPr>
        </p:sp>
        <p:sp>
          <p:nvSpPr>
            <p:cNvPr name="TextBox 10" id="10"/>
            <p:cNvSpPr txBox="true"/>
            <p:nvPr/>
          </p:nvSpPr>
          <p:spPr>
            <a:xfrm>
              <a:off x="0" y="-47625"/>
              <a:ext cx="3804381" cy="314989"/>
            </a:xfrm>
            <a:prstGeom prst="rect">
              <a:avLst/>
            </a:prstGeom>
          </p:spPr>
          <p:txBody>
            <a:bodyPr anchor="ctr" rtlCol="false" tIns="50800" lIns="50800" bIns="50800" rIns="50800"/>
            <a:lstStyle/>
            <a:p>
              <a:pPr algn="ctr">
                <a:lnSpc>
                  <a:spcPts val="264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28575"/>
              <a:ext cx="660400" cy="708025"/>
            </a:xfrm>
            <a:prstGeom prst="rect">
              <a:avLst/>
            </a:prstGeom>
          </p:spPr>
          <p:txBody>
            <a:bodyPr anchor="ctr" rtlCol="false" tIns="13916" lIns="13916" bIns="13916" rIns="13916"/>
            <a:lstStyle/>
            <a:p>
              <a:pPr algn="ctr">
                <a:lnSpc>
                  <a:spcPts val="2646"/>
                </a:lnSpc>
              </a:pPr>
            </a:p>
          </p:txBody>
        </p:sp>
      </p:grpSp>
      <p:sp>
        <p:nvSpPr>
          <p:cNvPr name="Freeform 14" id="14" descr="Math score report image"/>
          <p:cNvSpPr/>
          <p:nvPr/>
        </p:nvSpPr>
        <p:spPr>
          <a:xfrm flipH="false" flipV="false" rot="0">
            <a:off x="631898" y="1529442"/>
            <a:ext cx="8901419" cy="4050145"/>
          </a:xfrm>
          <a:custGeom>
            <a:avLst/>
            <a:gdLst/>
            <a:ahLst/>
            <a:cxnLst/>
            <a:rect r="r" b="b" t="t" l="l"/>
            <a:pathLst>
              <a:path h="4050145" w="8901419">
                <a:moveTo>
                  <a:pt x="0" y="0"/>
                </a:moveTo>
                <a:lnTo>
                  <a:pt x="8901418" y="0"/>
                </a:lnTo>
                <a:lnTo>
                  <a:pt x="8901418" y="4050145"/>
                </a:lnTo>
                <a:lnTo>
                  <a:pt x="0" y="4050145"/>
                </a:lnTo>
                <a:lnTo>
                  <a:pt x="0" y="0"/>
                </a:lnTo>
                <a:close/>
              </a:path>
            </a:pathLst>
          </a:custGeom>
          <a:blipFill>
            <a:blip r:embed="rId5"/>
            <a:stretch>
              <a:fillRect l="0" t="0" r="0" b="0"/>
            </a:stretch>
          </a:blipFill>
        </p:spPr>
      </p:sp>
      <p:sp>
        <p:nvSpPr>
          <p:cNvPr name="Freeform 15" id="15">
            <a:extLst>
              <a:ext uri="{C183D7F6-B498-43B3-948B-1728B52AA6E4}">
                <adec:decorative xmlns:adec="http://schemas.microsoft.com/office/drawing/2017/decorative" val="1"/>
              </a:ext>
            </a:extLst>
          </p:cNvPr>
          <p:cNvSpPr/>
          <p:nvPr/>
        </p:nvSpPr>
        <p:spPr>
          <a:xfrm flipH="false" flipV="true" rot="-3357294">
            <a:off x="835183" y="3890370"/>
            <a:ext cx="953793" cy="269446"/>
          </a:xfrm>
          <a:custGeom>
            <a:avLst/>
            <a:gdLst/>
            <a:ahLst/>
            <a:cxnLst/>
            <a:rect r="r" b="b" t="t" l="l"/>
            <a:pathLst>
              <a:path h="269446" w="953793">
                <a:moveTo>
                  <a:pt x="0" y="269447"/>
                </a:moveTo>
                <a:lnTo>
                  <a:pt x="953793" y="269447"/>
                </a:lnTo>
                <a:lnTo>
                  <a:pt x="953793" y="0"/>
                </a:lnTo>
                <a:lnTo>
                  <a:pt x="0" y="0"/>
                </a:lnTo>
                <a:lnTo>
                  <a:pt x="0" y="269447"/>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6" id="16"/>
          <p:cNvSpPr txBox="true"/>
          <p:nvPr/>
        </p:nvSpPr>
        <p:spPr>
          <a:xfrm rot="0">
            <a:off x="558180" y="253613"/>
            <a:ext cx="8975137" cy="646431"/>
          </a:xfrm>
          <a:prstGeom prst="rect">
            <a:avLst/>
          </a:prstGeom>
        </p:spPr>
        <p:txBody>
          <a:bodyPr anchor="t" rtlCol="false" tIns="0" lIns="0" bIns="0" rIns="0">
            <a:spAutoFit/>
          </a:bodyPr>
          <a:lstStyle/>
          <a:p>
            <a:pPr algn="ctr">
              <a:lnSpc>
                <a:spcPts val="5319"/>
              </a:lnSpc>
            </a:pPr>
            <a:r>
              <a:rPr lang="en-US" sz="3799">
                <a:solidFill>
                  <a:srgbClr val="FFFFFF"/>
                </a:solidFill>
                <a:latin typeface="Glacial Indifference"/>
                <a:ea typeface="Glacial Indifference"/>
                <a:cs typeface="Glacial Indifference"/>
                <a:sym typeface="Glacial Indifference"/>
              </a:rPr>
              <a:t>STUDENT TESTLET REPORTS - MATH</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74</a:t>
            </a:r>
          </a:p>
        </p:txBody>
      </p:sp>
      <p:sp>
        <p:nvSpPr>
          <p:cNvPr name="TextBox 18" id="18"/>
          <p:cNvSpPr txBox="true"/>
          <p:nvPr/>
        </p:nvSpPr>
        <p:spPr>
          <a:xfrm rot="0">
            <a:off x="631898" y="5531962"/>
            <a:ext cx="8901419" cy="332979"/>
          </a:xfrm>
          <a:prstGeom prst="rect">
            <a:avLst/>
          </a:prstGeom>
        </p:spPr>
        <p:txBody>
          <a:bodyPr anchor="t" rtlCol="false" tIns="0" lIns="0" bIns="0" rIns="0">
            <a:spAutoFit/>
          </a:bodyPr>
          <a:lstStyle/>
          <a:p>
            <a:pPr algn="ctr">
              <a:lnSpc>
                <a:spcPts val="2646"/>
              </a:lnSpc>
              <a:spcBef>
                <a:spcPct val="0"/>
              </a:spcBef>
            </a:pPr>
            <a:r>
              <a:rPr lang="en-US" sz="1890">
                <a:solidFill>
                  <a:srgbClr val="000000"/>
                </a:solidFill>
                <a:latin typeface="Glacial Indifference"/>
                <a:ea typeface="Glacial Indifference"/>
                <a:cs typeface="Glacial Indifference"/>
                <a:sym typeface="Glacial Indifference"/>
              </a:rPr>
              <a:t>student math score report image</a:t>
            </a:r>
          </a:p>
        </p:txBody>
      </p:sp>
    </p:spTree>
  </p:cSld>
  <p:clrMapOvr>
    <a:masterClrMapping/>
  </p:clrMapOvr>
</p:sld>
</file>

<file path=ppt/slides/slide7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47625"/>
              <a:ext cx="817085" cy="4833505"/>
            </a:xfrm>
            <a:prstGeom prst="rect">
              <a:avLst/>
            </a:prstGeom>
          </p:spPr>
          <p:txBody>
            <a:bodyPr anchor="ctr" rtlCol="false" tIns="50800" lIns="50800" bIns="50800" rIns="50800"/>
            <a:lstStyle/>
            <a:p>
              <a:pPr algn="ctr">
                <a:lnSpc>
                  <a:spcPts val="264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grpSp>
        <p:nvGrpSpPr>
          <p:cNvPr name="Group 8" id="8"/>
          <p:cNvGrpSpPr/>
          <p:nvPr/>
        </p:nvGrpSpPr>
        <p:grpSpPr>
          <a:xfrm rot="0">
            <a:off x="167300" y="242239"/>
            <a:ext cx="10271828" cy="721883"/>
            <a:chOff x="0" y="0"/>
            <a:chExt cx="3804381"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3804381" cy="267364"/>
            </a:xfrm>
            <a:custGeom>
              <a:avLst/>
              <a:gdLst/>
              <a:ahLst/>
              <a:cxnLst/>
              <a:rect r="r" b="b" t="t" l="l"/>
              <a:pathLst>
                <a:path h="267364" w="3804381">
                  <a:moveTo>
                    <a:pt x="0" y="0"/>
                  </a:moveTo>
                  <a:lnTo>
                    <a:pt x="3804381" y="0"/>
                  </a:lnTo>
                  <a:lnTo>
                    <a:pt x="3804381" y="267364"/>
                  </a:lnTo>
                  <a:lnTo>
                    <a:pt x="0" y="267364"/>
                  </a:lnTo>
                  <a:close/>
                </a:path>
              </a:pathLst>
            </a:custGeom>
            <a:solidFill>
              <a:srgbClr val="253439"/>
            </a:solidFill>
          </p:spPr>
        </p:sp>
        <p:sp>
          <p:nvSpPr>
            <p:cNvPr name="TextBox 10" id="10"/>
            <p:cNvSpPr txBox="true"/>
            <p:nvPr/>
          </p:nvSpPr>
          <p:spPr>
            <a:xfrm>
              <a:off x="0" y="-47625"/>
              <a:ext cx="3804381" cy="314989"/>
            </a:xfrm>
            <a:prstGeom prst="rect">
              <a:avLst/>
            </a:prstGeom>
          </p:spPr>
          <p:txBody>
            <a:bodyPr anchor="ctr" rtlCol="false" tIns="50800" lIns="50800" bIns="50800" rIns="50800"/>
            <a:lstStyle/>
            <a:p>
              <a:pPr algn="ctr">
                <a:lnSpc>
                  <a:spcPts val="264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28575"/>
              <a:ext cx="660400" cy="708025"/>
            </a:xfrm>
            <a:prstGeom prst="rect">
              <a:avLst/>
            </a:prstGeom>
          </p:spPr>
          <p:txBody>
            <a:bodyPr anchor="ctr" rtlCol="false" tIns="13916" lIns="13916" bIns="13916" rIns="13916"/>
            <a:lstStyle/>
            <a:p>
              <a:pPr algn="ctr">
                <a:lnSpc>
                  <a:spcPts val="2646"/>
                </a:lnSpc>
              </a:pPr>
            </a:p>
          </p:txBody>
        </p:sp>
      </p:grpSp>
      <p:sp>
        <p:nvSpPr>
          <p:cNvPr name="TextBox 14" id="14"/>
          <p:cNvSpPr txBox="true"/>
          <p:nvPr/>
        </p:nvSpPr>
        <p:spPr>
          <a:xfrm rot="0">
            <a:off x="558180" y="253613"/>
            <a:ext cx="8975137" cy="646431"/>
          </a:xfrm>
          <a:prstGeom prst="rect">
            <a:avLst/>
          </a:prstGeom>
        </p:spPr>
        <p:txBody>
          <a:bodyPr anchor="t" rtlCol="false" tIns="0" lIns="0" bIns="0" rIns="0">
            <a:spAutoFit/>
          </a:bodyPr>
          <a:lstStyle/>
          <a:p>
            <a:pPr algn="ctr">
              <a:lnSpc>
                <a:spcPts val="5319"/>
              </a:lnSpc>
            </a:pPr>
            <a:r>
              <a:rPr lang="en-US" sz="3799">
                <a:solidFill>
                  <a:srgbClr val="FFFFFF"/>
                </a:solidFill>
                <a:latin typeface="Glacial Indifference"/>
                <a:ea typeface="Glacial Indifference"/>
                <a:cs typeface="Glacial Indifference"/>
                <a:sym typeface="Glacial Indifference"/>
              </a:rPr>
              <a:t>CLASSROOM TESTLET REPORTS - MATH</a:t>
            </a:r>
          </a:p>
        </p:txBody>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75</a:t>
            </a:r>
          </a:p>
        </p:txBody>
      </p:sp>
      <p:sp>
        <p:nvSpPr>
          <p:cNvPr name="Freeform 16" id="16" descr="Math score report image"/>
          <p:cNvSpPr/>
          <p:nvPr/>
        </p:nvSpPr>
        <p:spPr>
          <a:xfrm flipH="false" flipV="false" rot="0">
            <a:off x="1037740" y="1068582"/>
            <a:ext cx="9217783" cy="5772636"/>
          </a:xfrm>
          <a:custGeom>
            <a:avLst/>
            <a:gdLst/>
            <a:ahLst/>
            <a:cxnLst/>
            <a:rect r="r" b="b" t="t" l="l"/>
            <a:pathLst>
              <a:path h="5772636" w="9217783">
                <a:moveTo>
                  <a:pt x="0" y="0"/>
                </a:moveTo>
                <a:lnTo>
                  <a:pt x="9217783" y="0"/>
                </a:lnTo>
                <a:lnTo>
                  <a:pt x="9217783" y="5772636"/>
                </a:lnTo>
                <a:lnTo>
                  <a:pt x="0" y="5772636"/>
                </a:lnTo>
                <a:lnTo>
                  <a:pt x="0" y="0"/>
                </a:lnTo>
                <a:close/>
              </a:path>
            </a:pathLst>
          </a:custGeom>
          <a:blipFill>
            <a:blip r:embed="rId5"/>
            <a:stretch>
              <a:fillRect l="0" t="0" r="0" b="0"/>
            </a:stretch>
          </a:blipFill>
        </p:spPr>
      </p:sp>
      <p:sp>
        <p:nvSpPr>
          <p:cNvPr name="Freeform 17" id="17">
            <a:extLst>
              <a:ext uri="{C183D7F6-B498-43B3-948B-1728B52AA6E4}">
                <adec:decorative xmlns:adec="http://schemas.microsoft.com/office/drawing/2017/decorative" val="1"/>
              </a:ext>
            </a:extLst>
          </p:cNvPr>
          <p:cNvSpPr/>
          <p:nvPr/>
        </p:nvSpPr>
        <p:spPr>
          <a:xfrm flipH="false" flipV="true" rot="-3357294">
            <a:off x="612573" y="2638462"/>
            <a:ext cx="953793" cy="269446"/>
          </a:xfrm>
          <a:custGeom>
            <a:avLst/>
            <a:gdLst/>
            <a:ahLst/>
            <a:cxnLst/>
            <a:rect r="r" b="b" t="t" l="l"/>
            <a:pathLst>
              <a:path h="269446" w="953793">
                <a:moveTo>
                  <a:pt x="0" y="269447"/>
                </a:moveTo>
                <a:lnTo>
                  <a:pt x="953793" y="269447"/>
                </a:lnTo>
                <a:lnTo>
                  <a:pt x="953793" y="0"/>
                </a:lnTo>
                <a:lnTo>
                  <a:pt x="0" y="0"/>
                </a:lnTo>
                <a:lnTo>
                  <a:pt x="0" y="269447"/>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8" id="18">
            <a:extLst>
              <a:ext uri="{C183D7F6-B498-43B3-948B-1728B52AA6E4}">
                <adec:decorative xmlns:adec="http://schemas.microsoft.com/office/drawing/2017/decorative" val="1"/>
              </a:ext>
            </a:extLst>
          </p:cNvPr>
          <p:cNvSpPr/>
          <p:nvPr/>
        </p:nvSpPr>
        <p:spPr>
          <a:xfrm flipH="false" flipV="true" rot="-3357294">
            <a:off x="785643" y="6235916"/>
            <a:ext cx="953793" cy="269446"/>
          </a:xfrm>
          <a:custGeom>
            <a:avLst/>
            <a:gdLst/>
            <a:ahLst/>
            <a:cxnLst/>
            <a:rect r="r" b="b" t="t" l="l"/>
            <a:pathLst>
              <a:path h="269446" w="953793">
                <a:moveTo>
                  <a:pt x="0" y="269447"/>
                </a:moveTo>
                <a:lnTo>
                  <a:pt x="953793" y="269447"/>
                </a:lnTo>
                <a:lnTo>
                  <a:pt x="953793" y="0"/>
                </a:lnTo>
                <a:lnTo>
                  <a:pt x="0" y="0"/>
                </a:lnTo>
                <a:lnTo>
                  <a:pt x="0" y="269447"/>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7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47625"/>
              <a:ext cx="817085" cy="4833505"/>
            </a:xfrm>
            <a:prstGeom prst="rect">
              <a:avLst/>
            </a:prstGeom>
          </p:spPr>
          <p:txBody>
            <a:bodyPr anchor="ctr" rtlCol="false" tIns="50800" lIns="50800" bIns="50800" rIns="50800"/>
            <a:lstStyle/>
            <a:p>
              <a:pPr algn="ctr">
                <a:lnSpc>
                  <a:spcPts val="264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grpSp>
        <p:nvGrpSpPr>
          <p:cNvPr name="Group 8" id="8"/>
          <p:cNvGrpSpPr/>
          <p:nvPr/>
        </p:nvGrpSpPr>
        <p:grpSpPr>
          <a:xfrm rot="0">
            <a:off x="167300" y="242239"/>
            <a:ext cx="10271828" cy="721883"/>
            <a:chOff x="0" y="0"/>
            <a:chExt cx="3804381"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3804381" cy="267364"/>
            </a:xfrm>
            <a:custGeom>
              <a:avLst/>
              <a:gdLst/>
              <a:ahLst/>
              <a:cxnLst/>
              <a:rect r="r" b="b" t="t" l="l"/>
              <a:pathLst>
                <a:path h="267364" w="3804381">
                  <a:moveTo>
                    <a:pt x="0" y="0"/>
                  </a:moveTo>
                  <a:lnTo>
                    <a:pt x="3804381" y="0"/>
                  </a:lnTo>
                  <a:lnTo>
                    <a:pt x="3804381" y="267364"/>
                  </a:lnTo>
                  <a:lnTo>
                    <a:pt x="0" y="267364"/>
                  </a:lnTo>
                  <a:close/>
                </a:path>
              </a:pathLst>
            </a:custGeom>
            <a:solidFill>
              <a:srgbClr val="253439"/>
            </a:solidFill>
          </p:spPr>
        </p:sp>
        <p:sp>
          <p:nvSpPr>
            <p:cNvPr name="TextBox 10" id="10"/>
            <p:cNvSpPr txBox="true"/>
            <p:nvPr/>
          </p:nvSpPr>
          <p:spPr>
            <a:xfrm>
              <a:off x="0" y="-47625"/>
              <a:ext cx="3804381" cy="314989"/>
            </a:xfrm>
            <a:prstGeom prst="rect">
              <a:avLst/>
            </a:prstGeom>
          </p:spPr>
          <p:txBody>
            <a:bodyPr anchor="ctr" rtlCol="false" tIns="50800" lIns="50800" bIns="50800" rIns="50800"/>
            <a:lstStyle/>
            <a:p>
              <a:pPr algn="ctr">
                <a:lnSpc>
                  <a:spcPts val="264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28575"/>
              <a:ext cx="660400" cy="708025"/>
            </a:xfrm>
            <a:prstGeom prst="rect">
              <a:avLst/>
            </a:prstGeom>
          </p:spPr>
          <p:txBody>
            <a:bodyPr anchor="ctr" rtlCol="false" tIns="13916" lIns="13916" bIns="13916" rIns="13916"/>
            <a:lstStyle/>
            <a:p>
              <a:pPr algn="ctr">
                <a:lnSpc>
                  <a:spcPts val="2646"/>
                </a:lnSpc>
              </a:pPr>
            </a:p>
          </p:txBody>
        </p:sp>
      </p:grpSp>
      <p:sp>
        <p:nvSpPr>
          <p:cNvPr name="TextBox 14" id="14"/>
          <p:cNvSpPr txBox="true"/>
          <p:nvPr/>
        </p:nvSpPr>
        <p:spPr>
          <a:xfrm rot="0">
            <a:off x="558180" y="253613"/>
            <a:ext cx="8975137" cy="646431"/>
          </a:xfrm>
          <a:prstGeom prst="rect">
            <a:avLst/>
          </a:prstGeom>
        </p:spPr>
        <p:txBody>
          <a:bodyPr anchor="t" rtlCol="false" tIns="0" lIns="0" bIns="0" rIns="0">
            <a:spAutoFit/>
          </a:bodyPr>
          <a:lstStyle/>
          <a:p>
            <a:pPr algn="ctr">
              <a:lnSpc>
                <a:spcPts val="5319"/>
              </a:lnSpc>
            </a:pPr>
            <a:r>
              <a:rPr lang="en-US" sz="3799">
                <a:solidFill>
                  <a:srgbClr val="FFFFFF"/>
                </a:solidFill>
                <a:latin typeface="Glacial Indifference"/>
                <a:ea typeface="Glacial Indifference"/>
                <a:cs typeface="Glacial Indifference"/>
                <a:sym typeface="Glacial Indifference"/>
              </a:rPr>
              <a:t>CLASSROOM TESTLET REPORTS - MATH</a:t>
            </a:r>
          </a:p>
        </p:txBody>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76</a:t>
            </a:r>
          </a:p>
        </p:txBody>
      </p:sp>
      <p:sp>
        <p:nvSpPr>
          <p:cNvPr name="Freeform 16" id="16">
            <a:extLst>
              <a:ext uri="{C183D7F6-B498-43B3-948B-1728B52AA6E4}">
                <adec:decorative xmlns:adec="http://schemas.microsoft.com/office/drawing/2017/decorative" val="1"/>
              </a:ext>
            </a:extLst>
          </p:cNvPr>
          <p:cNvSpPr/>
          <p:nvPr/>
        </p:nvSpPr>
        <p:spPr>
          <a:xfrm flipH="false" flipV="true" rot="-3357294">
            <a:off x="612573" y="2638462"/>
            <a:ext cx="953793" cy="269446"/>
          </a:xfrm>
          <a:custGeom>
            <a:avLst/>
            <a:gdLst/>
            <a:ahLst/>
            <a:cxnLst/>
            <a:rect r="r" b="b" t="t" l="l"/>
            <a:pathLst>
              <a:path h="269446" w="953793">
                <a:moveTo>
                  <a:pt x="0" y="269447"/>
                </a:moveTo>
                <a:lnTo>
                  <a:pt x="953793" y="269447"/>
                </a:lnTo>
                <a:lnTo>
                  <a:pt x="953793" y="0"/>
                </a:lnTo>
                <a:lnTo>
                  <a:pt x="0" y="0"/>
                </a:lnTo>
                <a:lnTo>
                  <a:pt x="0" y="269447"/>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7" id="17" descr="Math score report image"/>
          <p:cNvSpPr/>
          <p:nvPr/>
        </p:nvSpPr>
        <p:spPr>
          <a:xfrm flipH="false" flipV="false" rot="0">
            <a:off x="883920" y="1831428"/>
            <a:ext cx="8649396" cy="3373265"/>
          </a:xfrm>
          <a:custGeom>
            <a:avLst/>
            <a:gdLst/>
            <a:ahLst/>
            <a:cxnLst/>
            <a:rect r="r" b="b" t="t" l="l"/>
            <a:pathLst>
              <a:path h="3373265" w="8649396">
                <a:moveTo>
                  <a:pt x="0" y="0"/>
                </a:moveTo>
                <a:lnTo>
                  <a:pt x="8649396" y="0"/>
                </a:lnTo>
                <a:lnTo>
                  <a:pt x="8649396" y="3373265"/>
                </a:lnTo>
                <a:lnTo>
                  <a:pt x="0" y="3373265"/>
                </a:lnTo>
                <a:lnTo>
                  <a:pt x="0" y="0"/>
                </a:lnTo>
                <a:close/>
              </a:path>
            </a:pathLst>
          </a:custGeom>
          <a:blipFill>
            <a:blip r:embed="rId7"/>
            <a:stretch>
              <a:fillRect l="0" t="0" r="0" b="0"/>
            </a:stretch>
          </a:blipFill>
        </p:spPr>
      </p:sp>
      <p:sp>
        <p:nvSpPr>
          <p:cNvPr name="Freeform 18" id="18">
            <a:extLst>
              <a:ext uri="{C183D7F6-B498-43B3-948B-1728B52AA6E4}">
                <adec:decorative xmlns:adec="http://schemas.microsoft.com/office/drawing/2017/decorative" val="1"/>
              </a:ext>
            </a:extLst>
          </p:cNvPr>
          <p:cNvSpPr/>
          <p:nvPr/>
        </p:nvSpPr>
        <p:spPr>
          <a:xfrm flipH="false" flipV="true" rot="6815357">
            <a:off x="6541241" y="2301401"/>
            <a:ext cx="953793" cy="269446"/>
          </a:xfrm>
          <a:custGeom>
            <a:avLst/>
            <a:gdLst/>
            <a:ahLst/>
            <a:cxnLst/>
            <a:rect r="r" b="b" t="t" l="l"/>
            <a:pathLst>
              <a:path h="269446" w="953793">
                <a:moveTo>
                  <a:pt x="0" y="269446"/>
                </a:moveTo>
                <a:lnTo>
                  <a:pt x="953793" y="269446"/>
                </a:lnTo>
                <a:lnTo>
                  <a:pt x="953793" y="0"/>
                </a:lnTo>
                <a:lnTo>
                  <a:pt x="0" y="0"/>
                </a:lnTo>
                <a:lnTo>
                  <a:pt x="0" y="269446"/>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9" id="19">
            <a:extLst>
              <a:ext uri="{C183D7F6-B498-43B3-948B-1728B52AA6E4}">
                <adec:decorative xmlns:adec="http://schemas.microsoft.com/office/drawing/2017/decorative" val="1"/>
              </a:ext>
            </a:extLst>
          </p:cNvPr>
          <p:cNvSpPr/>
          <p:nvPr/>
        </p:nvSpPr>
        <p:spPr>
          <a:xfrm flipH="false" flipV="true" rot="-8979867">
            <a:off x="7494472" y="4483073"/>
            <a:ext cx="953793" cy="269446"/>
          </a:xfrm>
          <a:custGeom>
            <a:avLst/>
            <a:gdLst/>
            <a:ahLst/>
            <a:cxnLst/>
            <a:rect r="r" b="b" t="t" l="l"/>
            <a:pathLst>
              <a:path h="269446" w="953793">
                <a:moveTo>
                  <a:pt x="0" y="269447"/>
                </a:moveTo>
                <a:lnTo>
                  <a:pt x="953793" y="269447"/>
                </a:lnTo>
                <a:lnTo>
                  <a:pt x="953793" y="0"/>
                </a:lnTo>
                <a:lnTo>
                  <a:pt x="0" y="0"/>
                </a:lnTo>
                <a:lnTo>
                  <a:pt x="0" y="269447"/>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7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77</a:t>
            </a:r>
          </a:p>
        </p:txBody>
      </p:sp>
      <p:grpSp>
        <p:nvGrpSpPr>
          <p:cNvPr name="Group 3" id="3"/>
          <p:cNvGrpSpPr/>
          <p:nvPr/>
        </p:nvGrpSpPr>
        <p:grpSpPr>
          <a:xfrm rot="0">
            <a:off x="-1647680" y="-5381847"/>
            <a:ext cx="2206130" cy="12921876"/>
            <a:chOff x="0" y="0"/>
            <a:chExt cx="817085" cy="4785880"/>
          </a:xfrm>
        </p:grpSpPr>
        <p:sp>
          <p:nvSpPr>
            <p:cNvPr name="Freeform 4" id="4">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5" id="5"/>
            <p:cNvSpPr txBox="true"/>
            <p:nvPr/>
          </p:nvSpPr>
          <p:spPr>
            <a:xfrm>
              <a:off x="0" y="-47625"/>
              <a:ext cx="817085" cy="4833505"/>
            </a:xfrm>
            <a:prstGeom prst="rect">
              <a:avLst/>
            </a:prstGeom>
          </p:spPr>
          <p:txBody>
            <a:bodyPr anchor="ctr" rtlCol="false" tIns="50800" lIns="50800" bIns="50800" rIns="50800"/>
            <a:lstStyle/>
            <a:p>
              <a:pPr algn="ctr">
                <a:lnSpc>
                  <a:spcPts val="2646"/>
                </a:lnSpc>
              </a:pPr>
            </a:p>
          </p:txBody>
        </p:sp>
      </p:gr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grpSp>
        <p:nvGrpSpPr>
          <p:cNvPr name="Group 8" id="8"/>
          <p:cNvGrpSpPr/>
          <p:nvPr/>
        </p:nvGrpSpPr>
        <p:grpSpPr>
          <a:xfrm rot="0">
            <a:off x="167300" y="242239"/>
            <a:ext cx="10271828" cy="721883"/>
            <a:chOff x="0" y="0"/>
            <a:chExt cx="3804381"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3804381" cy="267364"/>
            </a:xfrm>
            <a:custGeom>
              <a:avLst/>
              <a:gdLst/>
              <a:ahLst/>
              <a:cxnLst/>
              <a:rect r="r" b="b" t="t" l="l"/>
              <a:pathLst>
                <a:path h="267364" w="3804381">
                  <a:moveTo>
                    <a:pt x="0" y="0"/>
                  </a:moveTo>
                  <a:lnTo>
                    <a:pt x="3804381" y="0"/>
                  </a:lnTo>
                  <a:lnTo>
                    <a:pt x="3804381" y="267364"/>
                  </a:lnTo>
                  <a:lnTo>
                    <a:pt x="0" y="267364"/>
                  </a:lnTo>
                  <a:close/>
                </a:path>
              </a:pathLst>
            </a:custGeom>
            <a:solidFill>
              <a:srgbClr val="253439"/>
            </a:solidFill>
          </p:spPr>
        </p:sp>
        <p:sp>
          <p:nvSpPr>
            <p:cNvPr name="TextBox 10" id="10"/>
            <p:cNvSpPr txBox="true"/>
            <p:nvPr/>
          </p:nvSpPr>
          <p:spPr>
            <a:xfrm>
              <a:off x="0" y="-47625"/>
              <a:ext cx="3804381" cy="314989"/>
            </a:xfrm>
            <a:prstGeom prst="rect">
              <a:avLst/>
            </a:prstGeom>
          </p:spPr>
          <p:txBody>
            <a:bodyPr anchor="ctr" rtlCol="false" tIns="50800" lIns="50800" bIns="50800" rIns="50800"/>
            <a:lstStyle/>
            <a:p>
              <a:pPr algn="ctr">
                <a:lnSpc>
                  <a:spcPts val="2646"/>
                </a:lnSpc>
              </a:pPr>
            </a:p>
          </p:txBody>
        </p:sp>
      </p:grpSp>
      <p:sp>
        <p:nvSpPr>
          <p:cNvPr name="Freeform 11" id="11" descr="ELA score report image"/>
          <p:cNvSpPr/>
          <p:nvPr/>
        </p:nvSpPr>
        <p:spPr>
          <a:xfrm flipH="false" flipV="false" rot="0">
            <a:off x="794834" y="1079091"/>
            <a:ext cx="8553065" cy="5698480"/>
          </a:xfrm>
          <a:custGeom>
            <a:avLst/>
            <a:gdLst/>
            <a:ahLst/>
            <a:cxnLst/>
            <a:rect r="r" b="b" t="t" l="l"/>
            <a:pathLst>
              <a:path h="5698480" w="8553065">
                <a:moveTo>
                  <a:pt x="0" y="0"/>
                </a:moveTo>
                <a:lnTo>
                  <a:pt x="8553066" y="0"/>
                </a:lnTo>
                <a:lnTo>
                  <a:pt x="8553066" y="5698480"/>
                </a:lnTo>
                <a:lnTo>
                  <a:pt x="0" y="5698480"/>
                </a:lnTo>
                <a:lnTo>
                  <a:pt x="0" y="0"/>
                </a:lnTo>
                <a:close/>
              </a:path>
            </a:pathLst>
          </a:custGeom>
          <a:blipFill>
            <a:blip r:embed="rId5"/>
            <a:stretch>
              <a:fillRect l="0" t="0" r="0" b="0"/>
            </a:stretch>
          </a:blipFill>
        </p:spPr>
      </p:sp>
      <p:sp>
        <p:nvSpPr>
          <p:cNvPr name="TextBox 12" id="12"/>
          <p:cNvSpPr txBox="true"/>
          <p:nvPr/>
        </p:nvSpPr>
        <p:spPr>
          <a:xfrm rot="0">
            <a:off x="558180" y="253613"/>
            <a:ext cx="8975137" cy="646431"/>
          </a:xfrm>
          <a:prstGeom prst="rect">
            <a:avLst/>
          </a:prstGeom>
        </p:spPr>
        <p:txBody>
          <a:bodyPr anchor="t" rtlCol="false" tIns="0" lIns="0" bIns="0" rIns="0">
            <a:spAutoFit/>
          </a:bodyPr>
          <a:lstStyle/>
          <a:p>
            <a:pPr algn="ctr">
              <a:lnSpc>
                <a:spcPts val="5319"/>
              </a:lnSpc>
            </a:pPr>
            <a:r>
              <a:rPr lang="en-US" sz="3799">
                <a:solidFill>
                  <a:srgbClr val="FFFFFF"/>
                </a:solidFill>
                <a:latin typeface="Glacial Indifference"/>
                <a:ea typeface="Glacial Indifference"/>
                <a:cs typeface="Glacial Indifference"/>
                <a:sym typeface="Glacial Indifference"/>
              </a:rPr>
              <a:t>STUDENT TESTLET REPORTS - ELA</a:t>
            </a:r>
          </a:p>
        </p:txBody>
      </p:sp>
      <p:sp>
        <p:nvSpPr>
          <p:cNvPr name="Freeform 13" id="13">
            <a:extLst>
              <a:ext uri="{C183D7F6-B498-43B3-948B-1728B52AA6E4}">
                <adec:decorative xmlns:adec="http://schemas.microsoft.com/office/drawing/2017/decorative" val="1"/>
              </a:ext>
            </a:extLst>
          </p:cNvPr>
          <p:cNvSpPr/>
          <p:nvPr/>
        </p:nvSpPr>
        <p:spPr>
          <a:xfrm flipH="false" flipV="true" rot="-3357294">
            <a:off x="696558" y="3323028"/>
            <a:ext cx="953793" cy="269446"/>
          </a:xfrm>
          <a:custGeom>
            <a:avLst/>
            <a:gdLst/>
            <a:ahLst/>
            <a:cxnLst/>
            <a:rect r="r" b="b" t="t" l="l"/>
            <a:pathLst>
              <a:path h="269446" w="953793">
                <a:moveTo>
                  <a:pt x="0" y="269447"/>
                </a:moveTo>
                <a:lnTo>
                  <a:pt x="953792" y="269447"/>
                </a:lnTo>
                <a:lnTo>
                  <a:pt x="953792" y="0"/>
                </a:lnTo>
                <a:lnTo>
                  <a:pt x="0" y="0"/>
                </a:lnTo>
                <a:lnTo>
                  <a:pt x="0" y="269447"/>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4" id="14">
            <a:extLst>
              <a:ext uri="{C183D7F6-B498-43B3-948B-1728B52AA6E4}">
                <adec:decorative xmlns:adec="http://schemas.microsoft.com/office/drawing/2017/decorative" val="1"/>
              </a:ext>
            </a:extLst>
          </p:cNvPr>
          <p:cNvSpPr/>
          <p:nvPr/>
        </p:nvSpPr>
        <p:spPr>
          <a:xfrm flipH="false" flipV="true" rot="-3357294">
            <a:off x="317938" y="6367512"/>
            <a:ext cx="953793" cy="269446"/>
          </a:xfrm>
          <a:custGeom>
            <a:avLst/>
            <a:gdLst/>
            <a:ahLst/>
            <a:cxnLst/>
            <a:rect r="r" b="b" t="t" l="l"/>
            <a:pathLst>
              <a:path h="269446" w="953793">
                <a:moveTo>
                  <a:pt x="0" y="269446"/>
                </a:moveTo>
                <a:lnTo>
                  <a:pt x="953793" y="269446"/>
                </a:lnTo>
                <a:lnTo>
                  <a:pt x="953793" y="0"/>
                </a:lnTo>
                <a:lnTo>
                  <a:pt x="0" y="0"/>
                </a:lnTo>
                <a:lnTo>
                  <a:pt x="0" y="269446"/>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7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47625"/>
              <a:ext cx="817085" cy="4833505"/>
            </a:xfrm>
            <a:prstGeom prst="rect">
              <a:avLst/>
            </a:prstGeom>
          </p:spPr>
          <p:txBody>
            <a:bodyPr anchor="ctr" rtlCol="false" tIns="50800" lIns="50800" bIns="50800" rIns="50800"/>
            <a:lstStyle/>
            <a:p>
              <a:pPr algn="ctr">
                <a:lnSpc>
                  <a:spcPts val="264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0">
            <a:off x="167300" y="242239"/>
            <a:ext cx="10271828" cy="721883"/>
            <a:chOff x="0" y="0"/>
            <a:chExt cx="3804381" cy="267364"/>
          </a:xfrm>
        </p:grpSpPr>
        <p:sp>
          <p:nvSpPr>
            <p:cNvPr name="Freeform 8" id="8">
              <a:extLst>
                <a:ext uri="{C183D7F6-B498-43B3-948B-1728B52AA6E4}">
                  <adec:decorative xmlns:adec="http://schemas.microsoft.com/office/drawing/2017/decorative" val="1"/>
                </a:ext>
              </a:extLst>
            </p:cNvPr>
            <p:cNvSpPr/>
            <p:nvPr/>
          </p:nvSpPr>
          <p:spPr>
            <a:xfrm flipH="false" flipV="false" rot="0">
              <a:off x="0" y="0"/>
              <a:ext cx="3804381" cy="267364"/>
            </a:xfrm>
            <a:custGeom>
              <a:avLst/>
              <a:gdLst/>
              <a:ahLst/>
              <a:cxnLst/>
              <a:rect r="r" b="b" t="t" l="l"/>
              <a:pathLst>
                <a:path h="267364" w="3804381">
                  <a:moveTo>
                    <a:pt x="0" y="0"/>
                  </a:moveTo>
                  <a:lnTo>
                    <a:pt x="3804381" y="0"/>
                  </a:lnTo>
                  <a:lnTo>
                    <a:pt x="3804381" y="267364"/>
                  </a:lnTo>
                  <a:lnTo>
                    <a:pt x="0" y="267364"/>
                  </a:lnTo>
                  <a:close/>
                </a:path>
              </a:pathLst>
            </a:custGeom>
            <a:solidFill>
              <a:srgbClr val="253439"/>
            </a:solidFill>
          </p:spPr>
        </p:sp>
        <p:sp>
          <p:nvSpPr>
            <p:cNvPr name="TextBox 9" id="9"/>
            <p:cNvSpPr txBox="true"/>
            <p:nvPr/>
          </p:nvSpPr>
          <p:spPr>
            <a:xfrm>
              <a:off x="0" y="-47625"/>
              <a:ext cx="3804381" cy="314989"/>
            </a:xfrm>
            <a:prstGeom prst="rect">
              <a:avLst/>
            </a:prstGeom>
          </p:spPr>
          <p:txBody>
            <a:bodyPr anchor="ctr" rtlCol="false" tIns="50800" lIns="50800" bIns="50800" rIns="50800"/>
            <a:lstStyle/>
            <a:p>
              <a:pPr algn="ctr">
                <a:lnSpc>
                  <a:spcPts val="2646"/>
                </a:lnSpc>
              </a:pPr>
            </a:p>
          </p:txBody>
        </p:sp>
      </p:grpSp>
      <p:sp>
        <p:nvSpPr>
          <p:cNvPr name="Freeform 10" id="10" descr="ELA score report image"/>
          <p:cNvSpPr/>
          <p:nvPr/>
        </p:nvSpPr>
        <p:spPr>
          <a:xfrm flipH="false" flipV="false" rot="0">
            <a:off x="1063745" y="1460537"/>
            <a:ext cx="8030651" cy="3423065"/>
          </a:xfrm>
          <a:custGeom>
            <a:avLst/>
            <a:gdLst/>
            <a:ahLst/>
            <a:cxnLst/>
            <a:rect r="r" b="b" t="t" l="l"/>
            <a:pathLst>
              <a:path h="3423065" w="8030651">
                <a:moveTo>
                  <a:pt x="0" y="0"/>
                </a:moveTo>
                <a:lnTo>
                  <a:pt x="8030651" y="0"/>
                </a:lnTo>
                <a:lnTo>
                  <a:pt x="8030651" y="3423065"/>
                </a:lnTo>
                <a:lnTo>
                  <a:pt x="0" y="3423065"/>
                </a:lnTo>
                <a:lnTo>
                  <a:pt x="0" y="0"/>
                </a:lnTo>
                <a:close/>
              </a:path>
            </a:pathLst>
          </a:custGeom>
          <a:blipFill>
            <a:blip r:embed="rId5"/>
            <a:stretch>
              <a:fillRect l="0" t="0" r="0" b="0"/>
            </a:stretch>
          </a:blipFill>
        </p:spPr>
      </p:sp>
      <p:sp>
        <p:nvSpPr>
          <p:cNvPr name="Freeform 11" id="11">
            <a:extLst>
              <a:ext uri="{C183D7F6-B498-43B3-948B-1728B52AA6E4}">
                <adec:decorative xmlns:adec="http://schemas.microsoft.com/office/drawing/2017/decorative" val="1"/>
              </a:ext>
            </a:extLst>
          </p:cNvPr>
          <p:cNvSpPr/>
          <p:nvPr/>
        </p:nvSpPr>
        <p:spPr>
          <a:xfrm flipH="false" flipV="true" rot="-3357294">
            <a:off x="460173" y="2301401"/>
            <a:ext cx="953793" cy="269446"/>
          </a:xfrm>
          <a:custGeom>
            <a:avLst/>
            <a:gdLst/>
            <a:ahLst/>
            <a:cxnLst/>
            <a:rect r="r" b="b" t="t" l="l"/>
            <a:pathLst>
              <a:path h="269446" w="953793">
                <a:moveTo>
                  <a:pt x="0" y="269446"/>
                </a:moveTo>
                <a:lnTo>
                  <a:pt x="953793" y="269446"/>
                </a:lnTo>
                <a:lnTo>
                  <a:pt x="953793" y="0"/>
                </a:lnTo>
                <a:lnTo>
                  <a:pt x="0" y="0"/>
                </a:lnTo>
                <a:lnTo>
                  <a:pt x="0" y="269446"/>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78</a:t>
            </a:r>
          </a:p>
        </p:txBody>
      </p:sp>
      <p:sp>
        <p:nvSpPr>
          <p:cNvPr name="TextBox 13" id="13"/>
          <p:cNvSpPr txBox="true"/>
          <p:nvPr/>
        </p:nvSpPr>
        <p:spPr>
          <a:xfrm rot="0">
            <a:off x="558180" y="253613"/>
            <a:ext cx="8975137" cy="646431"/>
          </a:xfrm>
          <a:prstGeom prst="rect">
            <a:avLst/>
          </a:prstGeom>
        </p:spPr>
        <p:txBody>
          <a:bodyPr anchor="t" rtlCol="false" tIns="0" lIns="0" bIns="0" rIns="0">
            <a:spAutoFit/>
          </a:bodyPr>
          <a:lstStyle/>
          <a:p>
            <a:pPr algn="ctr">
              <a:lnSpc>
                <a:spcPts val="5319"/>
              </a:lnSpc>
            </a:pPr>
            <a:r>
              <a:rPr lang="en-US" sz="3799">
                <a:solidFill>
                  <a:srgbClr val="FFFFFF"/>
                </a:solidFill>
                <a:latin typeface="Glacial Indifference"/>
                <a:ea typeface="Glacial Indifference"/>
                <a:cs typeface="Glacial Indifference"/>
                <a:sym typeface="Glacial Indifference"/>
              </a:rPr>
              <a:t>STUDENT TESTLET REPORTS - ELA</a:t>
            </a:r>
          </a:p>
        </p:txBody>
      </p:sp>
    </p:spTree>
  </p:cSld>
  <p:clrMapOvr>
    <a:masterClrMapping/>
  </p:clrMapOvr>
</p:sld>
</file>

<file path=ppt/slides/slide7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47625"/>
              <a:ext cx="817085" cy="4833505"/>
            </a:xfrm>
            <a:prstGeom prst="rect">
              <a:avLst/>
            </a:prstGeom>
          </p:spPr>
          <p:txBody>
            <a:bodyPr anchor="ctr" rtlCol="false" tIns="50800" lIns="50800" bIns="50800" rIns="50800"/>
            <a:lstStyle/>
            <a:p>
              <a:pPr algn="ctr">
                <a:lnSpc>
                  <a:spcPts val="264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96737" y="4130822"/>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grpSp>
        <p:nvGrpSpPr>
          <p:cNvPr name="Group 8" id="8"/>
          <p:cNvGrpSpPr/>
          <p:nvPr/>
        </p:nvGrpSpPr>
        <p:grpSpPr>
          <a:xfrm rot="0">
            <a:off x="167300" y="242239"/>
            <a:ext cx="10271828" cy="721883"/>
            <a:chOff x="0" y="0"/>
            <a:chExt cx="3804381"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3804381" cy="267364"/>
            </a:xfrm>
            <a:custGeom>
              <a:avLst/>
              <a:gdLst/>
              <a:ahLst/>
              <a:cxnLst/>
              <a:rect r="r" b="b" t="t" l="l"/>
              <a:pathLst>
                <a:path h="267364" w="3804381">
                  <a:moveTo>
                    <a:pt x="0" y="0"/>
                  </a:moveTo>
                  <a:lnTo>
                    <a:pt x="3804381" y="0"/>
                  </a:lnTo>
                  <a:lnTo>
                    <a:pt x="3804381" y="267364"/>
                  </a:lnTo>
                  <a:lnTo>
                    <a:pt x="0" y="267364"/>
                  </a:lnTo>
                  <a:close/>
                </a:path>
              </a:pathLst>
            </a:custGeom>
            <a:solidFill>
              <a:srgbClr val="253439"/>
            </a:solidFill>
          </p:spPr>
        </p:sp>
        <p:sp>
          <p:nvSpPr>
            <p:cNvPr name="TextBox 10" id="10"/>
            <p:cNvSpPr txBox="true"/>
            <p:nvPr/>
          </p:nvSpPr>
          <p:spPr>
            <a:xfrm>
              <a:off x="0" y="-47625"/>
              <a:ext cx="3804381" cy="314989"/>
            </a:xfrm>
            <a:prstGeom prst="rect">
              <a:avLst/>
            </a:prstGeom>
          </p:spPr>
          <p:txBody>
            <a:bodyPr anchor="ctr" rtlCol="false" tIns="50800" lIns="50800" bIns="50800" rIns="50800"/>
            <a:lstStyle/>
            <a:p>
              <a:pPr algn="ctr">
                <a:lnSpc>
                  <a:spcPts val="2646"/>
                </a:lnSpc>
              </a:pPr>
            </a:p>
          </p:txBody>
        </p:sp>
      </p:grpSp>
      <p:sp>
        <p:nvSpPr>
          <p:cNvPr name="Freeform 11" id="11" descr="ELA score report image"/>
          <p:cNvSpPr/>
          <p:nvPr/>
        </p:nvSpPr>
        <p:spPr>
          <a:xfrm flipH="false" flipV="false" rot="0">
            <a:off x="1153802" y="1079091"/>
            <a:ext cx="8298824" cy="5425357"/>
          </a:xfrm>
          <a:custGeom>
            <a:avLst/>
            <a:gdLst/>
            <a:ahLst/>
            <a:cxnLst/>
            <a:rect r="r" b="b" t="t" l="l"/>
            <a:pathLst>
              <a:path h="5425357" w="8298824">
                <a:moveTo>
                  <a:pt x="0" y="0"/>
                </a:moveTo>
                <a:lnTo>
                  <a:pt x="8298824" y="0"/>
                </a:lnTo>
                <a:lnTo>
                  <a:pt x="8298824" y="5425356"/>
                </a:lnTo>
                <a:lnTo>
                  <a:pt x="0" y="5425356"/>
                </a:lnTo>
                <a:lnTo>
                  <a:pt x="0" y="0"/>
                </a:lnTo>
                <a:close/>
              </a:path>
            </a:pathLst>
          </a:custGeom>
          <a:blipFill>
            <a:blip r:embed="rId5"/>
            <a:stretch>
              <a:fillRect l="0" t="0" r="0" b="0"/>
            </a:stretch>
          </a:blipFill>
        </p:spPr>
      </p:sp>
      <p:sp>
        <p:nvSpPr>
          <p:cNvPr name="Freeform 12" id="12">
            <a:extLst>
              <a:ext uri="{C183D7F6-B498-43B3-948B-1728B52AA6E4}">
                <adec:decorative xmlns:adec="http://schemas.microsoft.com/office/drawing/2017/decorative" val="1"/>
              </a:ext>
            </a:extLst>
          </p:cNvPr>
          <p:cNvSpPr/>
          <p:nvPr/>
        </p:nvSpPr>
        <p:spPr>
          <a:xfrm flipH="false" flipV="true" rot="-3357294">
            <a:off x="540435" y="4006004"/>
            <a:ext cx="953793" cy="269446"/>
          </a:xfrm>
          <a:custGeom>
            <a:avLst/>
            <a:gdLst/>
            <a:ahLst/>
            <a:cxnLst/>
            <a:rect r="r" b="b" t="t" l="l"/>
            <a:pathLst>
              <a:path h="269446" w="953793">
                <a:moveTo>
                  <a:pt x="0" y="269447"/>
                </a:moveTo>
                <a:lnTo>
                  <a:pt x="953793" y="269447"/>
                </a:lnTo>
                <a:lnTo>
                  <a:pt x="953793" y="0"/>
                </a:lnTo>
                <a:lnTo>
                  <a:pt x="0" y="0"/>
                </a:lnTo>
                <a:lnTo>
                  <a:pt x="0" y="269447"/>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3" id="13"/>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79</a:t>
            </a:r>
          </a:p>
        </p:txBody>
      </p:sp>
      <p:sp>
        <p:nvSpPr>
          <p:cNvPr name="TextBox 14" id="14"/>
          <p:cNvSpPr txBox="true"/>
          <p:nvPr/>
        </p:nvSpPr>
        <p:spPr>
          <a:xfrm rot="0">
            <a:off x="558180" y="253613"/>
            <a:ext cx="8975137" cy="646431"/>
          </a:xfrm>
          <a:prstGeom prst="rect">
            <a:avLst/>
          </a:prstGeom>
        </p:spPr>
        <p:txBody>
          <a:bodyPr anchor="t" rtlCol="false" tIns="0" lIns="0" bIns="0" rIns="0">
            <a:spAutoFit/>
          </a:bodyPr>
          <a:lstStyle/>
          <a:p>
            <a:pPr algn="ctr">
              <a:lnSpc>
                <a:spcPts val="5319"/>
              </a:lnSpc>
            </a:pPr>
            <a:r>
              <a:rPr lang="en-US" sz="3799">
                <a:solidFill>
                  <a:srgbClr val="FFFFFF"/>
                </a:solidFill>
                <a:latin typeface="Glacial Indifference"/>
                <a:ea typeface="Glacial Indifference"/>
                <a:cs typeface="Glacial Indifference"/>
                <a:sym typeface="Glacial Indifference"/>
              </a:rPr>
              <a:t>CLASSROOM TESTLET REPORTS - ELA</a:t>
            </a:r>
          </a:p>
        </p:txBody>
      </p:sp>
      <p:sp>
        <p:nvSpPr>
          <p:cNvPr name="Freeform 15" id="15">
            <a:extLst>
              <a:ext uri="{C183D7F6-B498-43B3-948B-1728B52AA6E4}">
                <adec:decorative xmlns:adec="http://schemas.microsoft.com/office/drawing/2017/decorative" val="1"/>
              </a:ext>
            </a:extLst>
          </p:cNvPr>
          <p:cNvSpPr/>
          <p:nvPr/>
        </p:nvSpPr>
        <p:spPr>
          <a:xfrm flipH="false" flipV="false" rot="-6458989">
            <a:off x="8934318" y="4018172"/>
            <a:ext cx="953793" cy="269446"/>
          </a:xfrm>
          <a:custGeom>
            <a:avLst/>
            <a:gdLst/>
            <a:ahLst/>
            <a:cxnLst/>
            <a:rect r="r" b="b" t="t" l="l"/>
            <a:pathLst>
              <a:path h="269446" w="953793">
                <a:moveTo>
                  <a:pt x="0" y="0"/>
                </a:moveTo>
                <a:lnTo>
                  <a:pt x="953793" y="0"/>
                </a:lnTo>
                <a:lnTo>
                  <a:pt x="953793" y="269447"/>
                </a:lnTo>
                <a:lnTo>
                  <a:pt x="0" y="26944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6" id="16">
            <a:extLst>
              <a:ext uri="{C183D7F6-B498-43B3-948B-1728B52AA6E4}">
                <adec:decorative xmlns:adec="http://schemas.microsoft.com/office/drawing/2017/decorative" val="1"/>
              </a:ext>
            </a:extLst>
          </p:cNvPr>
          <p:cNvSpPr/>
          <p:nvPr/>
        </p:nvSpPr>
        <p:spPr>
          <a:xfrm flipH="false" flipV="false" rot="-6458989">
            <a:off x="9056420" y="6049907"/>
            <a:ext cx="953793" cy="269446"/>
          </a:xfrm>
          <a:custGeom>
            <a:avLst/>
            <a:gdLst/>
            <a:ahLst/>
            <a:cxnLst/>
            <a:rect r="r" b="b" t="t" l="l"/>
            <a:pathLst>
              <a:path h="269446" w="953793">
                <a:moveTo>
                  <a:pt x="0" y="0"/>
                </a:moveTo>
                <a:lnTo>
                  <a:pt x="953793" y="0"/>
                </a:lnTo>
                <a:lnTo>
                  <a:pt x="953793" y="269446"/>
                </a:lnTo>
                <a:lnTo>
                  <a:pt x="0" y="26944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4370941" cy="721883"/>
            <a:chOff x="0" y="0"/>
            <a:chExt cx="161886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1618867" cy="267364"/>
            </a:xfrm>
            <a:custGeom>
              <a:avLst/>
              <a:gdLst/>
              <a:ahLst/>
              <a:cxnLst/>
              <a:rect r="r" b="b" t="t" l="l"/>
              <a:pathLst>
                <a:path h="267364" w="1618867">
                  <a:moveTo>
                    <a:pt x="0" y="0"/>
                  </a:moveTo>
                  <a:lnTo>
                    <a:pt x="1618867" y="0"/>
                  </a:lnTo>
                  <a:lnTo>
                    <a:pt x="1618867" y="267364"/>
                  </a:lnTo>
                  <a:lnTo>
                    <a:pt x="0" y="267364"/>
                  </a:lnTo>
                  <a:close/>
                </a:path>
              </a:pathLst>
            </a:custGeom>
            <a:solidFill>
              <a:srgbClr val="253439"/>
            </a:solidFill>
          </p:spPr>
        </p:sp>
        <p:sp>
          <p:nvSpPr>
            <p:cNvPr name="TextBox 10" id="10"/>
            <p:cNvSpPr txBox="true"/>
            <p:nvPr/>
          </p:nvSpPr>
          <p:spPr>
            <a:xfrm>
              <a:off x="0" y="-28575"/>
              <a:ext cx="161886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265990" y="253613"/>
            <a:ext cx="4164542"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ELA TESTLET DESIGN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8</a:t>
            </a:r>
          </a:p>
        </p:txBody>
      </p:sp>
      <p:sp>
        <p:nvSpPr>
          <p:cNvPr name="TextBox 17" id="17"/>
          <p:cNvSpPr txBox="true"/>
          <p:nvPr/>
        </p:nvSpPr>
        <p:spPr>
          <a:xfrm rot="0">
            <a:off x="265990" y="1050008"/>
            <a:ext cx="8587075" cy="5894070"/>
          </a:xfrm>
          <a:prstGeom prst="rect">
            <a:avLst/>
          </a:prstGeom>
        </p:spPr>
        <p:txBody>
          <a:bodyPr anchor="t" rtlCol="false" tIns="0" lIns="0" bIns="0" rIns="0">
            <a:spAutoFit/>
          </a:bodyPr>
          <a:lstStyle/>
          <a:p>
            <a:pPr algn="l" marL="712470" indent="-356235" lvl="1">
              <a:lnSpc>
                <a:spcPts val="3300"/>
              </a:lnSpc>
              <a:buFont typeface="Arial"/>
              <a:buChar char="•"/>
            </a:pPr>
            <a:r>
              <a:rPr lang="en-US" sz="3300">
                <a:solidFill>
                  <a:srgbClr val="253439"/>
                </a:solidFill>
                <a:latin typeface="Glacial Indifference"/>
                <a:ea typeface="Glacial Indifference"/>
                <a:cs typeface="Glacial Indifference"/>
                <a:sym typeface="Glacial Indifference"/>
              </a:rPr>
              <a:t>Each grade has 6 ELA testlets: literary and informational content for beginning, middle and end of year with passage-based and standalone syntax and vocabulary items</a:t>
            </a:r>
          </a:p>
          <a:p>
            <a:pPr algn="l">
              <a:lnSpc>
                <a:spcPts val="3300"/>
              </a:lnSpc>
            </a:pPr>
          </a:p>
          <a:p>
            <a:pPr algn="l" marL="712470" indent="-356235" lvl="1">
              <a:lnSpc>
                <a:spcPts val="3300"/>
              </a:lnSpc>
              <a:buFont typeface="Arial"/>
              <a:buChar char="•"/>
            </a:pPr>
            <a:r>
              <a:rPr lang="en-US" sz="3300">
                <a:solidFill>
                  <a:srgbClr val="253439"/>
                </a:solidFill>
                <a:latin typeface="Glacial Indifference"/>
                <a:ea typeface="Glacial Indifference"/>
                <a:cs typeface="Glacial Indifference"/>
                <a:sym typeface="Glacial Indifference"/>
              </a:rPr>
              <a:t>Passages complexity increases as the year progresses </a:t>
            </a:r>
          </a:p>
          <a:p>
            <a:pPr algn="l">
              <a:lnSpc>
                <a:spcPts val="3300"/>
              </a:lnSpc>
            </a:pPr>
          </a:p>
          <a:p>
            <a:pPr algn="l" marL="712470" indent="-356235" lvl="1">
              <a:lnSpc>
                <a:spcPts val="3300"/>
              </a:lnSpc>
              <a:buFont typeface="Arial"/>
              <a:buChar char="•"/>
            </a:pPr>
            <a:r>
              <a:rPr lang="en-US" sz="3300">
                <a:solidFill>
                  <a:srgbClr val="253439"/>
                </a:solidFill>
                <a:latin typeface="Glacial Indifference"/>
                <a:ea typeface="Glacial Indifference"/>
                <a:cs typeface="Glacial Indifference"/>
                <a:sym typeface="Glacial Indifference"/>
              </a:rPr>
              <a:t>Each testlet has 18 questions</a:t>
            </a:r>
          </a:p>
          <a:p>
            <a:pPr algn="l">
              <a:lnSpc>
                <a:spcPts val="3300"/>
              </a:lnSpc>
            </a:pPr>
          </a:p>
          <a:p>
            <a:pPr algn="l" marL="712470" indent="-356235" lvl="1">
              <a:lnSpc>
                <a:spcPts val="3300"/>
              </a:lnSpc>
              <a:buFont typeface="Arial"/>
              <a:buChar char="•"/>
            </a:pPr>
            <a:r>
              <a:rPr lang="en-US" sz="3300">
                <a:solidFill>
                  <a:srgbClr val="253439"/>
                </a:solidFill>
                <a:latin typeface="Glacial Indifference"/>
                <a:ea typeface="Glacial Indifference"/>
                <a:cs typeface="Glacial Indifference"/>
                <a:sym typeface="Glacial Indifference"/>
              </a:rPr>
              <a:t>Question types include single/multiple choice, evidence-based selected response, and technology enhanced (matching table, inline choice, etc.)</a:t>
            </a:r>
          </a:p>
        </p:txBody>
      </p:sp>
    </p:spTree>
  </p:cSld>
  <p:clrMapOvr>
    <a:masterClrMapping/>
  </p:clrMapOvr>
</p:sld>
</file>

<file path=ppt/slides/slide8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47625"/>
              <a:ext cx="817085" cy="4833505"/>
            </a:xfrm>
            <a:prstGeom prst="rect">
              <a:avLst/>
            </a:prstGeom>
          </p:spPr>
          <p:txBody>
            <a:bodyPr anchor="ctr" rtlCol="false" tIns="50800" lIns="50800" bIns="50800" rIns="50800"/>
            <a:lstStyle/>
            <a:p>
              <a:pPr algn="ctr">
                <a:lnSpc>
                  <a:spcPts val="264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96737" y="4130822"/>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grpSp>
        <p:nvGrpSpPr>
          <p:cNvPr name="Group 8" id="8"/>
          <p:cNvGrpSpPr/>
          <p:nvPr/>
        </p:nvGrpSpPr>
        <p:grpSpPr>
          <a:xfrm rot="0">
            <a:off x="167300" y="242239"/>
            <a:ext cx="10271828" cy="721883"/>
            <a:chOff x="0" y="0"/>
            <a:chExt cx="3804381"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3804381" cy="267364"/>
            </a:xfrm>
            <a:custGeom>
              <a:avLst/>
              <a:gdLst/>
              <a:ahLst/>
              <a:cxnLst/>
              <a:rect r="r" b="b" t="t" l="l"/>
              <a:pathLst>
                <a:path h="267364" w="3804381">
                  <a:moveTo>
                    <a:pt x="0" y="0"/>
                  </a:moveTo>
                  <a:lnTo>
                    <a:pt x="3804381" y="0"/>
                  </a:lnTo>
                  <a:lnTo>
                    <a:pt x="3804381" y="267364"/>
                  </a:lnTo>
                  <a:lnTo>
                    <a:pt x="0" y="267364"/>
                  </a:lnTo>
                  <a:close/>
                </a:path>
              </a:pathLst>
            </a:custGeom>
            <a:solidFill>
              <a:srgbClr val="253439"/>
            </a:solidFill>
          </p:spPr>
        </p:sp>
        <p:sp>
          <p:nvSpPr>
            <p:cNvPr name="TextBox 10" id="10"/>
            <p:cNvSpPr txBox="true"/>
            <p:nvPr/>
          </p:nvSpPr>
          <p:spPr>
            <a:xfrm>
              <a:off x="0" y="-47625"/>
              <a:ext cx="3804381" cy="314989"/>
            </a:xfrm>
            <a:prstGeom prst="rect">
              <a:avLst/>
            </a:prstGeom>
          </p:spPr>
          <p:txBody>
            <a:bodyPr anchor="ctr" rtlCol="false" tIns="50800" lIns="50800" bIns="50800" rIns="50800"/>
            <a:lstStyle/>
            <a:p>
              <a:pPr algn="ctr">
                <a:lnSpc>
                  <a:spcPts val="2646"/>
                </a:lnSpc>
              </a:pPr>
            </a:p>
          </p:txBody>
        </p:sp>
      </p:grpSp>
      <p:sp>
        <p:nvSpPr>
          <p:cNvPr name="TextBox 11" id="11"/>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80</a:t>
            </a:r>
          </a:p>
        </p:txBody>
      </p:sp>
      <p:sp>
        <p:nvSpPr>
          <p:cNvPr name="Freeform 12" id="12" descr="ELA score report image"/>
          <p:cNvSpPr/>
          <p:nvPr/>
        </p:nvSpPr>
        <p:spPr>
          <a:xfrm flipH="false" flipV="false" rot="0">
            <a:off x="1635905" y="1024844"/>
            <a:ext cx="6870923" cy="6231768"/>
          </a:xfrm>
          <a:custGeom>
            <a:avLst/>
            <a:gdLst/>
            <a:ahLst/>
            <a:cxnLst/>
            <a:rect r="r" b="b" t="t" l="l"/>
            <a:pathLst>
              <a:path h="6231768" w="6870923">
                <a:moveTo>
                  <a:pt x="0" y="0"/>
                </a:moveTo>
                <a:lnTo>
                  <a:pt x="6870924" y="0"/>
                </a:lnTo>
                <a:lnTo>
                  <a:pt x="6870924" y="6231767"/>
                </a:lnTo>
                <a:lnTo>
                  <a:pt x="0" y="6231767"/>
                </a:lnTo>
                <a:lnTo>
                  <a:pt x="0" y="0"/>
                </a:lnTo>
                <a:close/>
              </a:path>
            </a:pathLst>
          </a:custGeom>
          <a:blipFill>
            <a:blip r:embed="rId5"/>
            <a:stretch>
              <a:fillRect l="0" t="0" r="0" b="0"/>
            </a:stretch>
          </a:blipFill>
        </p:spPr>
      </p:sp>
      <p:sp>
        <p:nvSpPr>
          <p:cNvPr name="TextBox 13" id="13"/>
          <p:cNvSpPr txBox="true"/>
          <p:nvPr/>
        </p:nvSpPr>
        <p:spPr>
          <a:xfrm rot="0">
            <a:off x="558180" y="253613"/>
            <a:ext cx="8975137" cy="646431"/>
          </a:xfrm>
          <a:prstGeom prst="rect">
            <a:avLst/>
          </a:prstGeom>
        </p:spPr>
        <p:txBody>
          <a:bodyPr anchor="t" rtlCol="false" tIns="0" lIns="0" bIns="0" rIns="0">
            <a:spAutoFit/>
          </a:bodyPr>
          <a:lstStyle/>
          <a:p>
            <a:pPr algn="ctr">
              <a:lnSpc>
                <a:spcPts val="5319"/>
              </a:lnSpc>
            </a:pPr>
            <a:r>
              <a:rPr lang="en-US" sz="3799">
                <a:solidFill>
                  <a:srgbClr val="FFFFFF"/>
                </a:solidFill>
                <a:latin typeface="Glacial Indifference"/>
                <a:ea typeface="Glacial Indifference"/>
                <a:cs typeface="Glacial Indifference"/>
                <a:sym typeface="Glacial Indifference"/>
              </a:rPr>
              <a:t>PERFORMANCE TASK REPORTS - ELA</a:t>
            </a:r>
          </a:p>
        </p:txBody>
      </p:sp>
      <p:grpSp>
        <p:nvGrpSpPr>
          <p:cNvPr name="Group 14" id="14"/>
          <p:cNvGrpSpPr/>
          <p:nvPr/>
        </p:nvGrpSpPr>
        <p:grpSpPr>
          <a:xfrm rot="0">
            <a:off x="1944965" y="1612715"/>
            <a:ext cx="944769" cy="405869"/>
            <a:chOff x="0" y="0"/>
            <a:chExt cx="349914" cy="150322"/>
          </a:xfrm>
        </p:grpSpPr>
        <p:sp>
          <p:nvSpPr>
            <p:cNvPr name="Freeform 15" id="15">
              <a:extLst>
                <a:ext uri="{C183D7F6-B498-43B3-948B-1728B52AA6E4}">
                  <adec:decorative xmlns:adec="http://schemas.microsoft.com/office/drawing/2017/decorative" val="1"/>
                </a:ext>
              </a:extLst>
            </p:cNvPr>
            <p:cNvSpPr/>
            <p:nvPr/>
          </p:nvSpPr>
          <p:spPr>
            <a:xfrm flipH="false" flipV="false" rot="0">
              <a:off x="0" y="0"/>
              <a:ext cx="349914" cy="150322"/>
            </a:xfrm>
            <a:custGeom>
              <a:avLst/>
              <a:gdLst/>
              <a:ahLst/>
              <a:cxnLst/>
              <a:rect r="r" b="b" t="t" l="l"/>
              <a:pathLst>
                <a:path h="150322" w="349914">
                  <a:moveTo>
                    <a:pt x="0" y="0"/>
                  </a:moveTo>
                  <a:lnTo>
                    <a:pt x="349914" y="0"/>
                  </a:lnTo>
                  <a:lnTo>
                    <a:pt x="349914" y="150322"/>
                  </a:lnTo>
                  <a:lnTo>
                    <a:pt x="0" y="150322"/>
                  </a:lnTo>
                  <a:close/>
                </a:path>
              </a:pathLst>
            </a:custGeom>
            <a:solidFill>
              <a:srgbClr val="FFFFFF"/>
            </a:solidFill>
          </p:spPr>
        </p:sp>
        <p:sp>
          <p:nvSpPr>
            <p:cNvPr name="TextBox 16" id="16"/>
            <p:cNvSpPr txBox="true"/>
            <p:nvPr/>
          </p:nvSpPr>
          <p:spPr>
            <a:xfrm>
              <a:off x="0" y="-47625"/>
              <a:ext cx="349914" cy="197947"/>
            </a:xfrm>
            <a:prstGeom prst="rect">
              <a:avLst/>
            </a:prstGeom>
          </p:spPr>
          <p:txBody>
            <a:bodyPr anchor="ctr" rtlCol="false" tIns="50800" lIns="50800" bIns="50800" rIns="50800"/>
            <a:lstStyle/>
            <a:p>
              <a:pPr algn="ctr">
                <a:lnSpc>
                  <a:spcPts val="2646"/>
                </a:lnSpc>
              </a:pPr>
            </a:p>
          </p:txBody>
        </p:sp>
      </p:grpSp>
    </p:spTree>
  </p:cSld>
  <p:clrMapOvr>
    <a:masterClrMapping/>
  </p:clrMapOvr>
</p:sld>
</file>

<file path=ppt/slides/slide8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47625"/>
              <a:ext cx="817085" cy="4833505"/>
            </a:xfrm>
            <a:prstGeom prst="rect">
              <a:avLst/>
            </a:prstGeom>
          </p:spPr>
          <p:txBody>
            <a:bodyPr anchor="ctr" rtlCol="false" tIns="50800" lIns="50800" bIns="50800" rIns="50800"/>
            <a:lstStyle/>
            <a:p>
              <a:pPr algn="ctr">
                <a:lnSpc>
                  <a:spcPts val="264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96737" y="4130822"/>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3">
              <a:alphaModFix amt="24000"/>
              <a:extLst>
                <a:ext uri="{96DAC541-7B7A-43D3-8B79-37D633B846F1}">
                  <asvg:svgBlip xmlns:asvg="http://schemas.microsoft.com/office/drawing/2016/SVG/main" r:embed="rId4"/>
                </a:ext>
              </a:extLst>
            </a:blip>
            <a:stretch>
              <a:fillRect l="0" t="0" r="0" b="0"/>
            </a:stretch>
          </a:blipFill>
        </p:spPr>
      </p:sp>
      <p:grpSp>
        <p:nvGrpSpPr>
          <p:cNvPr name="Group 8" id="8"/>
          <p:cNvGrpSpPr/>
          <p:nvPr/>
        </p:nvGrpSpPr>
        <p:grpSpPr>
          <a:xfrm rot="0">
            <a:off x="167300" y="242239"/>
            <a:ext cx="10271828" cy="721883"/>
            <a:chOff x="0" y="0"/>
            <a:chExt cx="3804381"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3804381" cy="267364"/>
            </a:xfrm>
            <a:custGeom>
              <a:avLst/>
              <a:gdLst/>
              <a:ahLst/>
              <a:cxnLst/>
              <a:rect r="r" b="b" t="t" l="l"/>
              <a:pathLst>
                <a:path h="267364" w="3804381">
                  <a:moveTo>
                    <a:pt x="0" y="0"/>
                  </a:moveTo>
                  <a:lnTo>
                    <a:pt x="3804381" y="0"/>
                  </a:lnTo>
                  <a:lnTo>
                    <a:pt x="3804381" y="267364"/>
                  </a:lnTo>
                  <a:lnTo>
                    <a:pt x="0" y="267364"/>
                  </a:lnTo>
                  <a:close/>
                </a:path>
              </a:pathLst>
            </a:custGeom>
            <a:solidFill>
              <a:srgbClr val="253439"/>
            </a:solidFill>
          </p:spPr>
        </p:sp>
        <p:sp>
          <p:nvSpPr>
            <p:cNvPr name="TextBox 10" id="10"/>
            <p:cNvSpPr txBox="true"/>
            <p:nvPr/>
          </p:nvSpPr>
          <p:spPr>
            <a:xfrm>
              <a:off x="0" y="-47625"/>
              <a:ext cx="3804381" cy="314989"/>
            </a:xfrm>
            <a:prstGeom prst="rect">
              <a:avLst/>
            </a:prstGeom>
          </p:spPr>
          <p:txBody>
            <a:bodyPr anchor="ctr" rtlCol="false" tIns="50800" lIns="50800" bIns="50800" rIns="50800"/>
            <a:lstStyle/>
            <a:p>
              <a:pPr algn="ctr">
                <a:lnSpc>
                  <a:spcPts val="2646"/>
                </a:lnSpc>
              </a:pPr>
            </a:p>
          </p:txBody>
        </p:sp>
      </p:grpSp>
      <p:sp>
        <p:nvSpPr>
          <p:cNvPr name="Freeform 11" id="11" descr="ELA score report image"/>
          <p:cNvSpPr/>
          <p:nvPr/>
        </p:nvSpPr>
        <p:spPr>
          <a:xfrm flipH="false" flipV="false" rot="0">
            <a:off x="859704" y="1079091"/>
            <a:ext cx="8372089" cy="6216276"/>
          </a:xfrm>
          <a:custGeom>
            <a:avLst/>
            <a:gdLst/>
            <a:ahLst/>
            <a:cxnLst/>
            <a:rect r="r" b="b" t="t" l="l"/>
            <a:pathLst>
              <a:path h="6216276" w="8372089">
                <a:moveTo>
                  <a:pt x="0" y="0"/>
                </a:moveTo>
                <a:lnTo>
                  <a:pt x="8372089" y="0"/>
                </a:lnTo>
                <a:lnTo>
                  <a:pt x="8372089" y="6216276"/>
                </a:lnTo>
                <a:lnTo>
                  <a:pt x="0" y="6216276"/>
                </a:lnTo>
                <a:lnTo>
                  <a:pt x="0" y="0"/>
                </a:lnTo>
                <a:close/>
              </a:path>
            </a:pathLst>
          </a:custGeom>
          <a:blipFill>
            <a:blip r:embed="rId5"/>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81</a:t>
            </a:r>
          </a:p>
        </p:txBody>
      </p:sp>
      <p:sp>
        <p:nvSpPr>
          <p:cNvPr name="TextBox 13" id="13"/>
          <p:cNvSpPr txBox="true"/>
          <p:nvPr/>
        </p:nvSpPr>
        <p:spPr>
          <a:xfrm rot="0">
            <a:off x="558180" y="253613"/>
            <a:ext cx="8975137" cy="646431"/>
          </a:xfrm>
          <a:prstGeom prst="rect">
            <a:avLst/>
          </a:prstGeom>
        </p:spPr>
        <p:txBody>
          <a:bodyPr anchor="t" rtlCol="false" tIns="0" lIns="0" bIns="0" rIns="0">
            <a:spAutoFit/>
          </a:bodyPr>
          <a:lstStyle/>
          <a:p>
            <a:pPr algn="ctr">
              <a:lnSpc>
                <a:spcPts val="5319"/>
              </a:lnSpc>
            </a:pPr>
            <a:r>
              <a:rPr lang="en-US" sz="3799">
                <a:solidFill>
                  <a:srgbClr val="FFFFFF"/>
                </a:solidFill>
                <a:latin typeface="Glacial Indifference"/>
                <a:ea typeface="Glacial Indifference"/>
                <a:cs typeface="Glacial Indifference"/>
                <a:sym typeface="Glacial Indifference"/>
              </a:rPr>
              <a:t>PERFORMANCE TASK REPORTS - ELA</a:t>
            </a:r>
          </a:p>
        </p:txBody>
      </p:sp>
    </p:spTree>
  </p:cSld>
  <p:clrMapOvr>
    <a:masterClrMapping/>
  </p:clrMapOvr>
</p:sld>
</file>

<file path=ppt/slides/slide8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2" id="12">
            <a:extLst>
              <a:ext uri="{C183D7F6-B498-43B3-948B-1728B52AA6E4}">
                <adec:decorative xmlns:adec="http://schemas.microsoft.com/office/drawing/2017/decorative" val="1"/>
              </a:ext>
            </a:extLst>
          </p:cNvPr>
          <p:cNvSpPr/>
          <p:nvPr/>
        </p:nvSpPr>
        <p:spPr>
          <a:xfrm flipH="false" flipV="false" rot="0">
            <a:off x="876307" y="5495666"/>
            <a:ext cx="1683348" cy="1426638"/>
          </a:xfrm>
          <a:custGeom>
            <a:avLst/>
            <a:gdLst/>
            <a:ahLst/>
            <a:cxnLst/>
            <a:rect r="r" b="b" t="t" l="l"/>
            <a:pathLst>
              <a:path h="1426638" w="1683348">
                <a:moveTo>
                  <a:pt x="0" y="0"/>
                </a:moveTo>
                <a:lnTo>
                  <a:pt x="1683348" y="0"/>
                </a:lnTo>
                <a:lnTo>
                  <a:pt x="1683348" y="1426637"/>
                </a:lnTo>
                <a:lnTo>
                  <a:pt x="0" y="142663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3" id="13"/>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82</a:t>
            </a:r>
          </a:p>
        </p:txBody>
      </p:sp>
      <p:sp>
        <p:nvSpPr>
          <p:cNvPr name="TextBox 14" id="14"/>
          <p:cNvSpPr txBox="true"/>
          <p:nvPr/>
        </p:nvSpPr>
        <p:spPr>
          <a:xfrm rot="0">
            <a:off x="986912" y="1712221"/>
            <a:ext cx="8207318" cy="2914141"/>
          </a:xfrm>
          <a:prstGeom prst="rect">
            <a:avLst/>
          </a:prstGeom>
        </p:spPr>
        <p:txBody>
          <a:bodyPr anchor="t" rtlCol="false" tIns="0" lIns="0" bIns="0" rIns="0">
            <a:spAutoFit/>
          </a:bodyPr>
          <a:lstStyle/>
          <a:p>
            <a:pPr algn="ctr">
              <a:lnSpc>
                <a:spcPts val="5803"/>
              </a:lnSpc>
              <a:spcBef>
                <a:spcPct val="0"/>
              </a:spcBef>
            </a:pPr>
            <a:r>
              <a:rPr lang="en-US" b="true" sz="4145">
                <a:solidFill>
                  <a:srgbClr val="000000"/>
                </a:solidFill>
                <a:latin typeface="Glacial Indifference Bold"/>
                <a:ea typeface="Glacial Indifference Bold"/>
                <a:cs typeface="Glacial Indifference Bold"/>
                <a:sym typeface="Glacial Indifference Bold"/>
              </a:rPr>
              <a:t>What do you currently do to share results with students and help them with reflection and goal setting?</a:t>
            </a:r>
          </a:p>
        </p:txBody>
      </p:sp>
      <p:grpSp>
        <p:nvGrpSpPr>
          <p:cNvPr name="Group 15" id="15"/>
          <p:cNvGrpSpPr/>
          <p:nvPr/>
        </p:nvGrpSpPr>
        <p:grpSpPr>
          <a:xfrm rot="0">
            <a:off x="167300" y="242239"/>
            <a:ext cx="6097291" cy="673942"/>
            <a:chOff x="0" y="0"/>
            <a:chExt cx="2258256" cy="249608"/>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7" id="17"/>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18" id="18"/>
          <p:cNvSpPr txBox="true"/>
          <p:nvPr/>
        </p:nvSpPr>
        <p:spPr>
          <a:xfrm rot="0">
            <a:off x="167300" y="289968"/>
            <a:ext cx="6097291" cy="504825"/>
          </a:xfrm>
          <a:prstGeom prst="rect">
            <a:avLst/>
          </a:prstGeom>
        </p:spPr>
        <p:txBody>
          <a:bodyPr anchor="t" rtlCol="false" tIns="0" lIns="0" bIns="0" rIns="0">
            <a:spAutoFit/>
          </a:bodyPr>
          <a:lstStyle/>
          <a:p>
            <a:pPr algn="ctr">
              <a:lnSpc>
                <a:spcPts val="4199"/>
              </a:lnSpc>
            </a:pPr>
            <a:r>
              <a:rPr lang="en-US" sz="2999">
                <a:solidFill>
                  <a:srgbClr val="FFFFFF"/>
                </a:solidFill>
                <a:latin typeface="Glacial Indifference"/>
                <a:ea typeface="Glacial Indifference"/>
                <a:cs typeface="Glacial Indifference"/>
                <a:sym typeface="Glacial Indifference"/>
              </a:rPr>
              <a:t>ACCESS &amp; SHARE SCORE REPORTS</a:t>
            </a:r>
          </a:p>
        </p:txBody>
      </p:sp>
    </p:spTree>
  </p:cSld>
  <p:clrMapOvr>
    <a:masterClrMapping/>
  </p:clrMapOvr>
</p:sld>
</file>

<file path=ppt/slides/slide8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234801" y="6030572"/>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2" id="12">
            <a:extLst>
              <a:ext uri="{C183D7F6-B498-43B3-948B-1728B52AA6E4}">
                <adec:decorative xmlns:adec="http://schemas.microsoft.com/office/drawing/2017/decorative" val="1"/>
              </a:ext>
            </a:extLst>
          </p:cNvPr>
          <p:cNvSpPr/>
          <p:nvPr/>
        </p:nvSpPr>
        <p:spPr>
          <a:xfrm flipH="false" flipV="false" rot="0">
            <a:off x="7522785" y="242239"/>
            <a:ext cx="1683183" cy="1668455"/>
          </a:xfrm>
          <a:custGeom>
            <a:avLst/>
            <a:gdLst/>
            <a:ahLst/>
            <a:cxnLst/>
            <a:rect r="r" b="b" t="t" l="l"/>
            <a:pathLst>
              <a:path h="1668455" w="1683183">
                <a:moveTo>
                  <a:pt x="0" y="0"/>
                </a:moveTo>
                <a:lnTo>
                  <a:pt x="1683184" y="0"/>
                </a:lnTo>
                <a:lnTo>
                  <a:pt x="1683184" y="1668456"/>
                </a:lnTo>
                <a:lnTo>
                  <a:pt x="0" y="166845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3" id="13"/>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83</a:t>
            </a:r>
          </a:p>
        </p:txBody>
      </p:sp>
      <p:sp>
        <p:nvSpPr>
          <p:cNvPr name="TextBox 14" id="14"/>
          <p:cNvSpPr txBox="true"/>
          <p:nvPr/>
        </p:nvSpPr>
        <p:spPr>
          <a:xfrm rot="0">
            <a:off x="1097612" y="1905024"/>
            <a:ext cx="7817873" cy="531100"/>
          </a:xfrm>
          <a:prstGeom prst="rect">
            <a:avLst/>
          </a:prstGeom>
        </p:spPr>
        <p:txBody>
          <a:bodyPr anchor="t" rtlCol="false" tIns="0" lIns="0" bIns="0" rIns="0">
            <a:spAutoFit/>
          </a:bodyPr>
          <a:lstStyle/>
          <a:p>
            <a:pPr algn="l">
              <a:lnSpc>
                <a:spcPts val="4326"/>
              </a:lnSpc>
              <a:spcBef>
                <a:spcPct val="0"/>
              </a:spcBef>
            </a:pPr>
            <a:r>
              <a:rPr lang="en-US" sz="3090">
                <a:solidFill>
                  <a:srgbClr val="000000"/>
                </a:solidFill>
                <a:latin typeface="Glacial Indifference"/>
                <a:ea typeface="Glacial Indifference"/>
                <a:cs typeface="Glacial Indifference"/>
                <a:sym typeface="Glacial Indifference"/>
              </a:rPr>
              <a:t>Are my scores consistent with expectations?</a:t>
            </a:r>
          </a:p>
        </p:txBody>
      </p:sp>
      <p:sp>
        <p:nvSpPr>
          <p:cNvPr name="TextBox 15" id="15"/>
          <p:cNvSpPr txBox="true"/>
          <p:nvPr/>
        </p:nvSpPr>
        <p:spPr>
          <a:xfrm rot="0">
            <a:off x="1097612" y="2953147"/>
            <a:ext cx="7817873" cy="531100"/>
          </a:xfrm>
          <a:prstGeom prst="rect">
            <a:avLst/>
          </a:prstGeom>
        </p:spPr>
        <p:txBody>
          <a:bodyPr anchor="t" rtlCol="false" tIns="0" lIns="0" bIns="0" rIns="0">
            <a:spAutoFit/>
          </a:bodyPr>
          <a:lstStyle/>
          <a:p>
            <a:pPr algn="l">
              <a:lnSpc>
                <a:spcPts val="4326"/>
              </a:lnSpc>
              <a:spcBef>
                <a:spcPct val="0"/>
              </a:spcBef>
            </a:pPr>
            <a:r>
              <a:rPr lang="en-US" sz="3090">
                <a:solidFill>
                  <a:srgbClr val="000000"/>
                </a:solidFill>
                <a:latin typeface="Glacial Indifference"/>
                <a:ea typeface="Glacial Indifference"/>
                <a:cs typeface="Glacial Indifference"/>
                <a:sym typeface="Glacial Indifference"/>
              </a:rPr>
              <a:t>What misunderstandings are revealed?</a:t>
            </a:r>
          </a:p>
        </p:txBody>
      </p:sp>
      <p:sp>
        <p:nvSpPr>
          <p:cNvPr name="TextBox 16" id="16"/>
          <p:cNvSpPr txBox="true"/>
          <p:nvPr/>
        </p:nvSpPr>
        <p:spPr>
          <a:xfrm rot="0">
            <a:off x="1097612" y="4008122"/>
            <a:ext cx="8257586" cy="1028940"/>
          </a:xfrm>
          <a:prstGeom prst="rect">
            <a:avLst/>
          </a:prstGeom>
        </p:spPr>
        <p:txBody>
          <a:bodyPr anchor="t" rtlCol="false" tIns="0" lIns="0" bIns="0" rIns="0">
            <a:spAutoFit/>
          </a:bodyPr>
          <a:lstStyle/>
          <a:p>
            <a:pPr algn="l">
              <a:lnSpc>
                <a:spcPts val="4186"/>
              </a:lnSpc>
              <a:spcBef>
                <a:spcPct val="0"/>
              </a:spcBef>
            </a:pPr>
            <a:r>
              <a:rPr lang="en-US" sz="2990">
                <a:solidFill>
                  <a:srgbClr val="000000"/>
                </a:solidFill>
                <a:latin typeface="Glacial Indifference"/>
                <a:ea typeface="Glacial Indifference"/>
                <a:cs typeface="Glacial Indifference"/>
                <a:sym typeface="Glacial Indifference"/>
              </a:rPr>
              <a:t>Were there gaps in instruction that contributed to misunderstandings?</a:t>
            </a:r>
          </a:p>
        </p:txBody>
      </p:sp>
      <p:sp>
        <p:nvSpPr>
          <p:cNvPr name="TextBox 17" id="17"/>
          <p:cNvSpPr txBox="true"/>
          <p:nvPr/>
        </p:nvSpPr>
        <p:spPr>
          <a:xfrm rot="0">
            <a:off x="1097612" y="5560936"/>
            <a:ext cx="8257586" cy="1028940"/>
          </a:xfrm>
          <a:prstGeom prst="rect">
            <a:avLst/>
          </a:prstGeom>
        </p:spPr>
        <p:txBody>
          <a:bodyPr anchor="t" rtlCol="false" tIns="0" lIns="0" bIns="0" rIns="0">
            <a:spAutoFit/>
          </a:bodyPr>
          <a:lstStyle/>
          <a:p>
            <a:pPr algn="l">
              <a:lnSpc>
                <a:spcPts val="4186"/>
              </a:lnSpc>
              <a:spcBef>
                <a:spcPct val="0"/>
              </a:spcBef>
            </a:pPr>
            <a:r>
              <a:rPr lang="en-US" sz="2990">
                <a:solidFill>
                  <a:srgbClr val="000000"/>
                </a:solidFill>
                <a:latin typeface="Glacial Indifference"/>
                <a:ea typeface="Glacial Indifference"/>
                <a:cs typeface="Glacial Indifference"/>
                <a:sym typeface="Glacial Indifference"/>
              </a:rPr>
              <a:t>What can I do to help students master this standard?</a:t>
            </a:r>
          </a:p>
        </p:txBody>
      </p:sp>
      <p:grpSp>
        <p:nvGrpSpPr>
          <p:cNvPr name="Group 18" id="18"/>
          <p:cNvGrpSpPr/>
          <p:nvPr/>
        </p:nvGrpSpPr>
        <p:grpSpPr>
          <a:xfrm rot="0">
            <a:off x="167300" y="242239"/>
            <a:ext cx="6097291" cy="673942"/>
            <a:chOff x="0" y="0"/>
            <a:chExt cx="2258256" cy="249608"/>
          </a:xfrm>
        </p:grpSpPr>
        <p:sp>
          <p:nvSpPr>
            <p:cNvPr name="Freeform 19" id="19">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20" id="20"/>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21" id="21"/>
          <p:cNvSpPr txBox="true"/>
          <p:nvPr/>
        </p:nvSpPr>
        <p:spPr>
          <a:xfrm rot="0">
            <a:off x="167300" y="289968"/>
            <a:ext cx="6097291" cy="504825"/>
          </a:xfrm>
          <a:prstGeom prst="rect">
            <a:avLst/>
          </a:prstGeom>
        </p:spPr>
        <p:txBody>
          <a:bodyPr anchor="t" rtlCol="false" tIns="0" lIns="0" bIns="0" rIns="0">
            <a:spAutoFit/>
          </a:bodyPr>
          <a:lstStyle/>
          <a:p>
            <a:pPr algn="ctr">
              <a:lnSpc>
                <a:spcPts val="4199"/>
              </a:lnSpc>
            </a:pPr>
            <a:r>
              <a:rPr lang="en-US" sz="2999">
                <a:solidFill>
                  <a:srgbClr val="FFFFFF"/>
                </a:solidFill>
                <a:latin typeface="Glacial Indifference"/>
                <a:ea typeface="Glacial Indifference"/>
                <a:cs typeface="Glacial Indifference"/>
                <a:sym typeface="Glacial Indifference"/>
              </a:rPr>
              <a:t>ACCESS &amp; SHARE SCORE REPORTS</a:t>
            </a:r>
          </a:p>
        </p:txBody>
      </p:sp>
      <p:sp>
        <p:nvSpPr>
          <p:cNvPr name="TextBox 22" id="22"/>
          <p:cNvSpPr txBox="true"/>
          <p:nvPr/>
        </p:nvSpPr>
        <p:spPr>
          <a:xfrm rot="0">
            <a:off x="773141" y="1196829"/>
            <a:ext cx="8207318" cy="713866"/>
          </a:xfrm>
          <a:prstGeom prst="rect">
            <a:avLst/>
          </a:prstGeom>
        </p:spPr>
        <p:txBody>
          <a:bodyPr anchor="t" rtlCol="false" tIns="0" lIns="0" bIns="0" rIns="0">
            <a:spAutoFit/>
          </a:bodyPr>
          <a:lstStyle/>
          <a:p>
            <a:pPr algn="ctr">
              <a:lnSpc>
                <a:spcPts val="5803"/>
              </a:lnSpc>
              <a:spcBef>
                <a:spcPct val="0"/>
              </a:spcBef>
            </a:pPr>
            <a:r>
              <a:rPr lang="en-US" b="true" sz="4145">
                <a:solidFill>
                  <a:srgbClr val="000000"/>
                </a:solidFill>
                <a:latin typeface="Glacial Indifference Bold"/>
                <a:ea typeface="Glacial Indifference Bold"/>
                <a:cs typeface="Glacial Indifference Bold"/>
                <a:sym typeface="Glacial Indifference Bold"/>
              </a:rPr>
              <a:t>Reflection</a:t>
            </a:r>
          </a:p>
        </p:txBody>
      </p:sp>
    </p:spTree>
  </p:cSld>
  <p:clrMapOvr>
    <a:masterClrMapping/>
  </p:clrMapOvr>
</p:sld>
</file>

<file path=ppt/slides/slide8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474449" y="6030572"/>
            <a:ext cx="1095263" cy="1106216"/>
          </a:xfrm>
          <a:custGeom>
            <a:avLst/>
            <a:gdLst/>
            <a:ahLst/>
            <a:cxnLst/>
            <a:rect r="r" b="b" t="t" l="l"/>
            <a:pathLst>
              <a:path h="1106216" w="1095263">
                <a:moveTo>
                  <a:pt x="0" y="0"/>
                </a:moveTo>
                <a:lnTo>
                  <a:pt x="1095262" y="0"/>
                </a:lnTo>
                <a:lnTo>
                  <a:pt x="1095262"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84</a:t>
            </a:r>
          </a:p>
        </p:txBody>
      </p:sp>
      <p:sp>
        <p:nvSpPr>
          <p:cNvPr name="TextBox 13" id="13"/>
          <p:cNvSpPr txBox="true"/>
          <p:nvPr/>
        </p:nvSpPr>
        <p:spPr>
          <a:xfrm rot="0">
            <a:off x="905449" y="2294384"/>
            <a:ext cx="8664262" cy="3489325"/>
          </a:xfrm>
          <a:prstGeom prst="rect">
            <a:avLst/>
          </a:prstGeom>
        </p:spPr>
        <p:txBody>
          <a:bodyPr anchor="t" rtlCol="false" tIns="0" lIns="0" bIns="0" rIns="0">
            <a:spAutoFit/>
          </a:bodyPr>
          <a:lstStyle/>
          <a:p>
            <a:pPr algn="l">
              <a:lnSpc>
                <a:spcPts val="3499"/>
              </a:lnSpc>
              <a:spcBef>
                <a:spcPct val="0"/>
              </a:spcBef>
            </a:pPr>
            <a:r>
              <a:rPr lang="en-US" sz="2499">
                <a:solidFill>
                  <a:srgbClr val="000000"/>
                </a:solidFill>
                <a:latin typeface="Glacial Indifference"/>
                <a:ea typeface="Glacial Indifference"/>
                <a:cs typeface="Glacial Indifference"/>
                <a:sym typeface="Glacial Indifference"/>
              </a:rPr>
              <a:t>What conversations with students happened at the grade level/classroom level with traditional summative (SBAC) score reports?</a:t>
            </a:r>
          </a:p>
          <a:p>
            <a:pPr algn="l">
              <a:lnSpc>
                <a:spcPts val="3499"/>
              </a:lnSpc>
              <a:spcBef>
                <a:spcPct val="0"/>
              </a:spcBef>
            </a:pPr>
          </a:p>
          <a:p>
            <a:pPr algn="l">
              <a:lnSpc>
                <a:spcPts val="3499"/>
              </a:lnSpc>
              <a:spcBef>
                <a:spcPct val="0"/>
              </a:spcBef>
            </a:pPr>
            <a:r>
              <a:rPr lang="en-US" sz="2499">
                <a:solidFill>
                  <a:srgbClr val="000000"/>
                </a:solidFill>
                <a:latin typeface="Glacial Indifference"/>
                <a:ea typeface="Glacial Indifference"/>
                <a:cs typeface="Glacial Indifference"/>
                <a:sym typeface="Glacial Indifference"/>
              </a:rPr>
              <a:t>What conversations can we have now with MAST testlet score reports?</a:t>
            </a:r>
          </a:p>
          <a:p>
            <a:pPr algn="l">
              <a:lnSpc>
                <a:spcPts val="3499"/>
              </a:lnSpc>
              <a:spcBef>
                <a:spcPct val="0"/>
              </a:spcBef>
            </a:pPr>
          </a:p>
          <a:p>
            <a:pPr algn="l">
              <a:lnSpc>
                <a:spcPts val="3499"/>
              </a:lnSpc>
              <a:spcBef>
                <a:spcPct val="0"/>
              </a:spcBef>
            </a:pPr>
            <a:r>
              <a:rPr lang="en-US" sz="2499">
                <a:solidFill>
                  <a:srgbClr val="000000"/>
                </a:solidFill>
                <a:latin typeface="Glacial Indifference"/>
                <a:ea typeface="Glacial Indifference"/>
                <a:cs typeface="Glacial Indifference"/>
                <a:sym typeface="Glacial Indifference"/>
              </a:rPr>
              <a:t>How can this help students throughout the year?</a:t>
            </a:r>
          </a:p>
        </p:txBody>
      </p:sp>
      <p:grpSp>
        <p:nvGrpSpPr>
          <p:cNvPr name="Group 14" id="14"/>
          <p:cNvGrpSpPr/>
          <p:nvPr/>
        </p:nvGrpSpPr>
        <p:grpSpPr>
          <a:xfrm rot="0">
            <a:off x="167300" y="242239"/>
            <a:ext cx="6097291" cy="673942"/>
            <a:chOff x="0" y="0"/>
            <a:chExt cx="2258256" cy="249608"/>
          </a:xfrm>
        </p:grpSpPr>
        <p:sp>
          <p:nvSpPr>
            <p:cNvPr name="Freeform 15" id="15">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6" id="16"/>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17" id="17"/>
          <p:cNvSpPr txBox="true"/>
          <p:nvPr/>
        </p:nvSpPr>
        <p:spPr>
          <a:xfrm rot="0">
            <a:off x="167300" y="289968"/>
            <a:ext cx="6097291" cy="504825"/>
          </a:xfrm>
          <a:prstGeom prst="rect">
            <a:avLst/>
          </a:prstGeom>
        </p:spPr>
        <p:txBody>
          <a:bodyPr anchor="t" rtlCol="false" tIns="0" lIns="0" bIns="0" rIns="0">
            <a:spAutoFit/>
          </a:bodyPr>
          <a:lstStyle/>
          <a:p>
            <a:pPr algn="ctr">
              <a:lnSpc>
                <a:spcPts val="4199"/>
              </a:lnSpc>
            </a:pPr>
            <a:r>
              <a:rPr lang="en-US" sz="2999">
                <a:solidFill>
                  <a:srgbClr val="FFFFFF"/>
                </a:solidFill>
                <a:latin typeface="Glacial Indifference"/>
                <a:ea typeface="Glacial Indifference"/>
                <a:cs typeface="Glacial Indifference"/>
                <a:sym typeface="Glacial Indifference"/>
              </a:rPr>
              <a:t>ACCESS &amp; SHARE SCORE REPORTS</a:t>
            </a:r>
          </a:p>
        </p:txBody>
      </p:sp>
      <p:sp>
        <p:nvSpPr>
          <p:cNvPr name="TextBox 18" id="18"/>
          <p:cNvSpPr txBox="true"/>
          <p:nvPr/>
        </p:nvSpPr>
        <p:spPr>
          <a:xfrm rot="0">
            <a:off x="731520" y="1305563"/>
            <a:ext cx="8984359" cy="580390"/>
          </a:xfrm>
          <a:prstGeom prst="rect">
            <a:avLst/>
          </a:prstGeom>
        </p:spPr>
        <p:txBody>
          <a:bodyPr anchor="t" rtlCol="false" tIns="0" lIns="0" bIns="0" rIns="0">
            <a:spAutoFit/>
          </a:bodyPr>
          <a:lstStyle/>
          <a:p>
            <a:pPr algn="ctr">
              <a:lnSpc>
                <a:spcPts val="4760"/>
              </a:lnSpc>
              <a:spcBef>
                <a:spcPct val="0"/>
              </a:spcBef>
            </a:pPr>
            <a:r>
              <a:rPr lang="en-US" b="true" sz="3400">
                <a:solidFill>
                  <a:srgbClr val="000000"/>
                </a:solidFill>
                <a:latin typeface="Glacial Indifference Bold"/>
                <a:ea typeface="Glacial Indifference Bold"/>
                <a:cs typeface="Glacial Indifference Bold"/>
                <a:sym typeface="Glacial Indifference Bold"/>
              </a:rPr>
              <a:t>Helping students make sense of their data</a:t>
            </a:r>
          </a:p>
        </p:txBody>
      </p:sp>
    </p:spTree>
  </p:cSld>
  <p:clrMapOvr>
    <a:masterClrMapping/>
  </p:clrMapOvr>
</p:sld>
</file>

<file path=ppt/slides/slide8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85</a:t>
            </a:r>
          </a:p>
        </p:txBody>
      </p:sp>
      <p:sp>
        <p:nvSpPr>
          <p:cNvPr name="TextBox 13" id="13"/>
          <p:cNvSpPr txBox="true"/>
          <p:nvPr/>
        </p:nvSpPr>
        <p:spPr>
          <a:xfrm rot="0">
            <a:off x="773141" y="1205542"/>
            <a:ext cx="8207318" cy="713866"/>
          </a:xfrm>
          <a:prstGeom prst="rect">
            <a:avLst/>
          </a:prstGeom>
        </p:spPr>
        <p:txBody>
          <a:bodyPr anchor="t" rtlCol="false" tIns="0" lIns="0" bIns="0" rIns="0">
            <a:spAutoFit/>
          </a:bodyPr>
          <a:lstStyle/>
          <a:p>
            <a:pPr algn="ctr">
              <a:lnSpc>
                <a:spcPts val="5803"/>
              </a:lnSpc>
              <a:spcBef>
                <a:spcPct val="0"/>
              </a:spcBef>
            </a:pPr>
            <a:r>
              <a:rPr lang="en-US" b="true" sz="4145">
                <a:solidFill>
                  <a:srgbClr val="000000"/>
                </a:solidFill>
                <a:latin typeface="Glacial Indifference Bold"/>
                <a:ea typeface="Glacial Indifference Bold"/>
                <a:cs typeface="Glacial Indifference Bold"/>
                <a:sym typeface="Glacial Indifference Bold"/>
              </a:rPr>
              <a:t>Data Chats</a:t>
            </a:r>
          </a:p>
        </p:txBody>
      </p:sp>
      <p:sp>
        <p:nvSpPr>
          <p:cNvPr name="TextBox 14" id="14"/>
          <p:cNvSpPr txBox="true"/>
          <p:nvPr/>
        </p:nvSpPr>
        <p:spPr>
          <a:xfrm rot="0">
            <a:off x="843203" y="2227819"/>
            <a:ext cx="8825957" cy="4244917"/>
          </a:xfrm>
          <a:prstGeom prst="rect">
            <a:avLst/>
          </a:prstGeom>
        </p:spPr>
        <p:txBody>
          <a:bodyPr anchor="t" rtlCol="false" tIns="0" lIns="0" bIns="0" rIns="0">
            <a:spAutoFit/>
          </a:bodyPr>
          <a:lstStyle/>
          <a:p>
            <a:pPr algn="l">
              <a:lnSpc>
                <a:spcPts val="3826"/>
              </a:lnSpc>
              <a:spcBef>
                <a:spcPct val="0"/>
              </a:spcBef>
            </a:pPr>
            <a:r>
              <a:rPr lang="en-US" sz="2733">
                <a:solidFill>
                  <a:srgbClr val="000000"/>
                </a:solidFill>
                <a:latin typeface="Glacial Indifference"/>
                <a:ea typeface="Glacial Indifference"/>
                <a:cs typeface="Glacial Indifference"/>
                <a:sym typeface="Glacial Indifference"/>
              </a:rPr>
              <a:t>When students engage with teachers ar</a:t>
            </a:r>
            <a:r>
              <a:rPr lang="en-US" sz="2733">
                <a:solidFill>
                  <a:srgbClr val="000000"/>
                </a:solidFill>
                <a:latin typeface="Glacial Indifference"/>
                <a:ea typeface="Glacial Indifference"/>
                <a:cs typeface="Glacial Indifference"/>
                <a:sym typeface="Glacial Indifference"/>
              </a:rPr>
              <a:t>ound their data and participate in setting personal goals, they feel empowered in their learning. It lays the groundwork for a strong commitment to student achievement and success.</a:t>
            </a:r>
          </a:p>
          <a:p>
            <a:pPr algn="l">
              <a:lnSpc>
                <a:spcPts val="3826"/>
              </a:lnSpc>
              <a:spcBef>
                <a:spcPct val="0"/>
              </a:spcBef>
            </a:pPr>
          </a:p>
          <a:p>
            <a:pPr algn="l">
              <a:lnSpc>
                <a:spcPts val="3826"/>
              </a:lnSpc>
              <a:spcBef>
                <a:spcPct val="0"/>
              </a:spcBef>
            </a:pPr>
            <a:r>
              <a:rPr lang="en-US" sz="2733">
                <a:solidFill>
                  <a:srgbClr val="000000"/>
                </a:solidFill>
                <a:latin typeface="Glacial Indifference"/>
                <a:ea typeface="Glacial Indifference"/>
                <a:cs typeface="Glacial Indifference"/>
                <a:sym typeface="Glacial Indifference"/>
              </a:rPr>
              <a:t>We have a unique opportunity with our MAST assessment results being delivered in a timely manner to share data with students throughout the year.</a:t>
            </a:r>
          </a:p>
          <a:p>
            <a:pPr algn="ctr">
              <a:lnSpc>
                <a:spcPts val="2829"/>
              </a:lnSpc>
              <a:spcBef>
                <a:spcPct val="0"/>
              </a:spcBef>
            </a:pPr>
          </a:p>
        </p:txBody>
      </p:sp>
      <p:grpSp>
        <p:nvGrpSpPr>
          <p:cNvPr name="Group 15" id="15"/>
          <p:cNvGrpSpPr/>
          <p:nvPr/>
        </p:nvGrpSpPr>
        <p:grpSpPr>
          <a:xfrm rot="0">
            <a:off x="167300" y="242239"/>
            <a:ext cx="6097291" cy="673942"/>
            <a:chOff x="0" y="0"/>
            <a:chExt cx="2258256" cy="249608"/>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7" id="17"/>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18" id="18"/>
          <p:cNvSpPr txBox="true"/>
          <p:nvPr/>
        </p:nvSpPr>
        <p:spPr>
          <a:xfrm rot="0">
            <a:off x="167300" y="289968"/>
            <a:ext cx="6097291" cy="504825"/>
          </a:xfrm>
          <a:prstGeom prst="rect">
            <a:avLst/>
          </a:prstGeom>
        </p:spPr>
        <p:txBody>
          <a:bodyPr anchor="t" rtlCol="false" tIns="0" lIns="0" bIns="0" rIns="0">
            <a:spAutoFit/>
          </a:bodyPr>
          <a:lstStyle/>
          <a:p>
            <a:pPr algn="ctr">
              <a:lnSpc>
                <a:spcPts val="4199"/>
              </a:lnSpc>
            </a:pPr>
            <a:r>
              <a:rPr lang="en-US" sz="2999">
                <a:solidFill>
                  <a:srgbClr val="FFFFFF"/>
                </a:solidFill>
                <a:latin typeface="Glacial Indifference"/>
                <a:ea typeface="Glacial Indifference"/>
                <a:cs typeface="Glacial Indifference"/>
                <a:sym typeface="Glacial Indifference"/>
              </a:rPr>
              <a:t>ACCESS &amp; SHARE SCORE REPORTS</a:t>
            </a:r>
          </a:p>
        </p:txBody>
      </p:sp>
    </p:spTree>
  </p:cSld>
  <p:clrMapOvr>
    <a:masterClrMapping/>
  </p:clrMapOvr>
</p:sld>
</file>

<file path=ppt/slides/slide8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2" id="12">
            <a:extLst>
              <a:ext uri="{C183D7F6-B498-43B3-948B-1728B52AA6E4}">
                <adec:decorative xmlns:adec="http://schemas.microsoft.com/office/drawing/2017/decorative" val="1"/>
              </a:ext>
            </a:extLst>
          </p:cNvPr>
          <p:cNvSpPr/>
          <p:nvPr/>
        </p:nvSpPr>
        <p:spPr>
          <a:xfrm flipH="false" flipV="false" rot="0">
            <a:off x="986611" y="5977978"/>
            <a:ext cx="1486292" cy="1259633"/>
          </a:xfrm>
          <a:custGeom>
            <a:avLst/>
            <a:gdLst/>
            <a:ahLst/>
            <a:cxnLst/>
            <a:rect r="r" b="b" t="t" l="l"/>
            <a:pathLst>
              <a:path h="1259633" w="1486292">
                <a:moveTo>
                  <a:pt x="0" y="0"/>
                </a:moveTo>
                <a:lnTo>
                  <a:pt x="1486292" y="0"/>
                </a:lnTo>
                <a:lnTo>
                  <a:pt x="1486292" y="1259633"/>
                </a:lnTo>
                <a:lnTo>
                  <a:pt x="0" y="125963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3" id="13"/>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86</a:t>
            </a:r>
          </a:p>
        </p:txBody>
      </p:sp>
      <p:sp>
        <p:nvSpPr>
          <p:cNvPr name="TextBox 14" id="14"/>
          <p:cNvSpPr txBox="true"/>
          <p:nvPr/>
        </p:nvSpPr>
        <p:spPr>
          <a:xfrm rot="0">
            <a:off x="773141" y="1214409"/>
            <a:ext cx="8207318" cy="713866"/>
          </a:xfrm>
          <a:prstGeom prst="rect">
            <a:avLst/>
          </a:prstGeom>
        </p:spPr>
        <p:txBody>
          <a:bodyPr anchor="t" rtlCol="false" tIns="0" lIns="0" bIns="0" rIns="0">
            <a:spAutoFit/>
          </a:bodyPr>
          <a:lstStyle/>
          <a:p>
            <a:pPr algn="ctr">
              <a:lnSpc>
                <a:spcPts val="5803"/>
              </a:lnSpc>
              <a:spcBef>
                <a:spcPct val="0"/>
              </a:spcBef>
            </a:pPr>
            <a:r>
              <a:rPr lang="en-US" b="true" sz="4145">
                <a:solidFill>
                  <a:srgbClr val="000000"/>
                </a:solidFill>
                <a:latin typeface="Glacial Indifference Bold"/>
                <a:ea typeface="Glacial Indifference Bold"/>
                <a:cs typeface="Glacial Indifference Bold"/>
                <a:sym typeface="Glacial Indifference Bold"/>
              </a:rPr>
              <a:t>Principles to keep in mind</a:t>
            </a:r>
          </a:p>
        </p:txBody>
      </p:sp>
      <p:sp>
        <p:nvSpPr>
          <p:cNvPr name="TextBox 15" id="15"/>
          <p:cNvSpPr txBox="true"/>
          <p:nvPr/>
        </p:nvSpPr>
        <p:spPr>
          <a:xfrm rot="0">
            <a:off x="814762" y="2307722"/>
            <a:ext cx="8207318" cy="3233659"/>
          </a:xfrm>
          <a:prstGeom prst="rect">
            <a:avLst/>
          </a:prstGeom>
        </p:spPr>
        <p:txBody>
          <a:bodyPr anchor="t" rtlCol="false" tIns="0" lIns="0" bIns="0" rIns="0">
            <a:spAutoFit/>
          </a:bodyPr>
          <a:lstStyle/>
          <a:p>
            <a:pPr algn="l" marL="580895" indent="-290447" lvl="1">
              <a:lnSpc>
                <a:spcPts val="3766"/>
              </a:lnSpc>
              <a:buFont typeface="Arial"/>
              <a:buChar char="•"/>
            </a:pPr>
            <a:r>
              <a:rPr lang="en-US" sz="2690">
                <a:solidFill>
                  <a:srgbClr val="000000"/>
                </a:solidFill>
                <a:latin typeface="Glacial Indifference"/>
                <a:ea typeface="Glacial Indifference"/>
                <a:cs typeface="Glacial Indifference"/>
                <a:sym typeface="Glacial Indifference"/>
              </a:rPr>
              <a:t>Encourage students to take ownership over their goals and next steps by setting a positive tone, pausing to let them reflect, and helping them brainstorm ideas.</a:t>
            </a:r>
          </a:p>
          <a:p>
            <a:pPr algn="l" marL="580895" indent="-290447" lvl="1">
              <a:lnSpc>
                <a:spcPts val="3766"/>
              </a:lnSpc>
              <a:buFont typeface="Arial"/>
              <a:buChar char="•"/>
            </a:pPr>
            <a:r>
              <a:rPr lang="en-US" sz="2690">
                <a:solidFill>
                  <a:srgbClr val="000000"/>
                </a:solidFill>
                <a:latin typeface="Glacial Indifference"/>
                <a:ea typeface="Glacial Indifference"/>
                <a:cs typeface="Glacial Indifference"/>
                <a:sym typeface="Glacial Indifference"/>
              </a:rPr>
              <a:t>Focus on each student’s individual performance and goals. Avoid making comparisons to peers.</a:t>
            </a:r>
          </a:p>
          <a:p>
            <a:pPr algn="l">
              <a:lnSpc>
                <a:spcPts val="3066"/>
              </a:lnSpc>
            </a:pPr>
          </a:p>
        </p:txBody>
      </p:sp>
      <p:grpSp>
        <p:nvGrpSpPr>
          <p:cNvPr name="Group 16" id="16"/>
          <p:cNvGrpSpPr/>
          <p:nvPr/>
        </p:nvGrpSpPr>
        <p:grpSpPr>
          <a:xfrm rot="0">
            <a:off x="167300" y="242239"/>
            <a:ext cx="6097291" cy="673942"/>
            <a:chOff x="0" y="0"/>
            <a:chExt cx="2258256" cy="249608"/>
          </a:xfrm>
        </p:grpSpPr>
        <p:sp>
          <p:nvSpPr>
            <p:cNvPr name="Freeform 17" id="17">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8" id="18"/>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19" id="19"/>
          <p:cNvSpPr txBox="true"/>
          <p:nvPr/>
        </p:nvSpPr>
        <p:spPr>
          <a:xfrm rot="0">
            <a:off x="167300" y="289968"/>
            <a:ext cx="6097291" cy="504825"/>
          </a:xfrm>
          <a:prstGeom prst="rect">
            <a:avLst/>
          </a:prstGeom>
        </p:spPr>
        <p:txBody>
          <a:bodyPr anchor="t" rtlCol="false" tIns="0" lIns="0" bIns="0" rIns="0">
            <a:spAutoFit/>
          </a:bodyPr>
          <a:lstStyle/>
          <a:p>
            <a:pPr algn="ctr">
              <a:lnSpc>
                <a:spcPts val="4199"/>
              </a:lnSpc>
            </a:pPr>
            <a:r>
              <a:rPr lang="en-US" sz="2999">
                <a:solidFill>
                  <a:srgbClr val="FFFFFF"/>
                </a:solidFill>
                <a:latin typeface="Glacial Indifference"/>
                <a:ea typeface="Glacial Indifference"/>
                <a:cs typeface="Glacial Indifference"/>
                <a:sym typeface="Glacial Indifference"/>
              </a:rPr>
              <a:t>ACCESS &amp; SHARE SCORE REPORTS</a:t>
            </a:r>
          </a:p>
        </p:txBody>
      </p:sp>
    </p:spTree>
  </p:cSld>
  <p:clrMapOvr>
    <a:masterClrMapping/>
  </p:clrMapOvr>
</p:sld>
</file>

<file path=ppt/slides/slide8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87</a:t>
            </a:r>
          </a:p>
        </p:txBody>
      </p:sp>
      <p:sp>
        <p:nvSpPr>
          <p:cNvPr name="TextBox 13" id="13"/>
          <p:cNvSpPr txBox="true"/>
          <p:nvPr/>
        </p:nvSpPr>
        <p:spPr>
          <a:xfrm rot="0">
            <a:off x="773141" y="1079573"/>
            <a:ext cx="8207318" cy="713866"/>
          </a:xfrm>
          <a:prstGeom prst="rect">
            <a:avLst/>
          </a:prstGeom>
        </p:spPr>
        <p:txBody>
          <a:bodyPr anchor="t" rtlCol="false" tIns="0" lIns="0" bIns="0" rIns="0">
            <a:spAutoFit/>
          </a:bodyPr>
          <a:lstStyle/>
          <a:p>
            <a:pPr algn="ctr">
              <a:lnSpc>
                <a:spcPts val="5803"/>
              </a:lnSpc>
              <a:spcBef>
                <a:spcPct val="0"/>
              </a:spcBef>
            </a:pPr>
            <a:r>
              <a:rPr lang="en-US" b="true" sz="4145">
                <a:solidFill>
                  <a:srgbClr val="000000"/>
                </a:solidFill>
                <a:latin typeface="Glacial Indifference Bold"/>
                <a:ea typeface="Glacial Indifference Bold"/>
                <a:cs typeface="Glacial Indifference Bold"/>
                <a:sym typeface="Glacial Indifference Bold"/>
              </a:rPr>
              <a:t>1:1 Data Chats</a:t>
            </a:r>
          </a:p>
        </p:txBody>
      </p:sp>
      <p:sp>
        <p:nvSpPr>
          <p:cNvPr name="TextBox 14" id="14"/>
          <p:cNvSpPr txBox="true"/>
          <p:nvPr/>
        </p:nvSpPr>
        <p:spPr>
          <a:xfrm rot="0">
            <a:off x="903670" y="1855110"/>
            <a:ext cx="8290560" cy="5329794"/>
          </a:xfrm>
          <a:prstGeom prst="rect">
            <a:avLst/>
          </a:prstGeom>
        </p:spPr>
        <p:txBody>
          <a:bodyPr anchor="t" rtlCol="false" tIns="0" lIns="0" bIns="0" rIns="0">
            <a:spAutoFit/>
          </a:bodyPr>
          <a:lstStyle/>
          <a:p>
            <a:pPr algn="l" marL="516126" indent="-258063" lvl="1">
              <a:lnSpc>
                <a:spcPts val="3346"/>
              </a:lnSpc>
              <a:spcBef>
                <a:spcPct val="0"/>
              </a:spcBef>
              <a:buFont typeface="Arial"/>
              <a:buChar char="•"/>
            </a:pPr>
            <a:r>
              <a:rPr lang="en-US" sz="2390">
                <a:solidFill>
                  <a:srgbClr val="000000"/>
                </a:solidFill>
                <a:latin typeface="Glacial Indifference"/>
                <a:ea typeface="Glacial Indifference"/>
                <a:cs typeface="Glacial Indifference"/>
                <a:sym typeface="Glacial Indifference"/>
              </a:rPr>
              <a:t>Share a copy of score rep</a:t>
            </a:r>
            <a:r>
              <a:rPr lang="en-US" sz="2390">
                <a:solidFill>
                  <a:srgbClr val="000000"/>
                </a:solidFill>
                <a:latin typeface="Glacial Indifference"/>
                <a:ea typeface="Glacial Indifference"/>
                <a:cs typeface="Glacial Indifference"/>
                <a:sym typeface="Glacial Indifference"/>
              </a:rPr>
              <a:t>ort(s) with student</a:t>
            </a:r>
          </a:p>
          <a:p>
            <a:pPr algn="l" marL="516126" indent="-258063" lvl="1">
              <a:lnSpc>
                <a:spcPts val="3346"/>
              </a:lnSpc>
              <a:spcBef>
                <a:spcPct val="0"/>
              </a:spcBef>
              <a:buFont typeface="Arial"/>
              <a:buChar char="•"/>
            </a:pPr>
            <a:r>
              <a:rPr lang="en-US" sz="2390">
                <a:solidFill>
                  <a:srgbClr val="000000"/>
                </a:solidFill>
                <a:latin typeface="Glacial Indifference"/>
                <a:ea typeface="Glacial Indifference"/>
                <a:cs typeface="Glacial Indifference"/>
                <a:sym typeface="Glacial Indifference"/>
              </a:rPr>
              <a:t>Explain the assessment and the report</a:t>
            </a:r>
          </a:p>
          <a:p>
            <a:pPr algn="l" marL="516126" indent="-258063" lvl="1">
              <a:lnSpc>
                <a:spcPts val="3346"/>
              </a:lnSpc>
              <a:spcBef>
                <a:spcPct val="0"/>
              </a:spcBef>
              <a:buFont typeface="Arial"/>
              <a:buChar char="•"/>
            </a:pPr>
            <a:r>
              <a:rPr lang="en-US" sz="2390">
                <a:solidFill>
                  <a:srgbClr val="000000"/>
                </a:solidFill>
                <a:latin typeface="Glacial Indifference"/>
                <a:ea typeface="Glacial Indifference"/>
                <a:cs typeface="Glacial Indifference"/>
                <a:sym typeface="Glacial Indifference"/>
              </a:rPr>
              <a:t>Keep the conversation grounded in data, but provide context. E.g.,“We are looking at your data so we can help you learn.”</a:t>
            </a:r>
          </a:p>
          <a:p>
            <a:pPr algn="l">
              <a:lnSpc>
                <a:spcPts val="3346"/>
              </a:lnSpc>
              <a:spcBef>
                <a:spcPct val="0"/>
              </a:spcBef>
            </a:pPr>
            <a:r>
              <a:rPr lang="en-US" b="true" sz="2390">
                <a:solidFill>
                  <a:srgbClr val="000000"/>
                </a:solidFill>
                <a:latin typeface="Glacial Indifference Bold"/>
                <a:ea typeface="Glacial Indifference Bold"/>
                <a:cs typeface="Glacial Indifference Bold"/>
                <a:sym typeface="Glacial Indifference Bold"/>
              </a:rPr>
              <a:t>Some questions you can ask:</a:t>
            </a:r>
          </a:p>
          <a:p>
            <a:pPr algn="l" marL="516126" indent="-258063" lvl="1">
              <a:lnSpc>
                <a:spcPts val="3346"/>
              </a:lnSpc>
              <a:spcBef>
                <a:spcPct val="0"/>
              </a:spcBef>
              <a:buFont typeface="Arial"/>
              <a:buChar char="•"/>
            </a:pPr>
            <a:r>
              <a:rPr lang="en-US" sz="2390">
                <a:solidFill>
                  <a:srgbClr val="000000"/>
                </a:solidFill>
                <a:latin typeface="Glacial Indifference"/>
                <a:ea typeface="Glacial Indifference"/>
                <a:cs typeface="Glacial Indifference"/>
                <a:sym typeface="Glacial Indifference"/>
              </a:rPr>
              <a:t>What makes you proud about your score?</a:t>
            </a:r>
          </a:p>
          <a:p>
            <a:pPr algn="l" marL="516126" indent="-258063" lvl="1">
              <a:lnSpc>
                <a:spcPts val="3346"/>
              </a:lnSpc>
              <a:spcBef>
                <a:spcPct val="0"/>
              </a:spcBef>
              <a:buFont typeface="Arial"/>
              <a:buChar char="•"/>
            </a:pPr>
            <a:r>
              <a:rPr lang="en-US" sz="2390">
                <a:solidFill>
                  <a:srgbClr val="000000"/>
                </a:solidFill>
                <a:latin typeface="Glacial Indifference"/>
                <a:ea typeface="Glacial Indifference"/>
                <a:cs typeface="Glacial Indifference"/>
                <a:sym typeface="Glacial Indifference"/>
              </a:rPr>
              <a:t>What would you like to improve?</a:t>
            </a:r>
          </a:p>
          <a:p>
            <a:pPr algn="l" marL="516126" indent="-258063" lvl="1">
              <a:lnSpc>
                <a:spcPts val="3346"/>
              </a:lnSpc>
              <a:spcBef>
                <a:spcPct val="0"/>
              </a:spcBef>
              <a:buFont typeface="Arial"/>
              <a:buChar char="•"/>
            </a:pPr>
            <a:r>
              <a:rPr lang="en-US" sz="2390">
                <a:solidFill>
                  <a:srgbClr val="000000"/>
                </a:solidFill>
                <a:latin typeface="Glacial Indifference"/>
                <a:ea typeface="Glacial Indifference"/>
                <a:cs typeface="Glacial Indifference"/>
                <a:sym typeface="Glacial Indifference"/>
              </a:rPr>
              <a:t>How will you achieve that goal? (Provide some examples of ways to improve if students have trouble coming up with ideas.)</a:t>
            </a:r>
          </a:p>
          <a:p>
            <a:pPr algn="l" marL="516126" indent="-258063" lvl="1">
              <a:lnSpc>
                <a:spcPts val="3346"/>
              </a:lnSpc>
              <a:spcBef>
                <a:spcPct val="0"/>
              </a:spcBef>
              <a:buFont typeface="Arial"/>
              <a:buChar char="•"/>
            </a:pPr>
            <a:r>
              <a:rPr lang="en-US" sz="2390">
                <a:solidFill>
                  <a:srgbClr val="000000"/>
                </a:solidFill>
                <a:latin typeface="Glacial Indifference"/>
                <a:ea typeface="Glacial Indifference"/>
                <a:cs typeface="Glacial Indifference"/>
                <a:sym typeface="Glacial Indifference"/>
              </a:rPr>
              <a:t>What can you keep doing, or change for next time?</a:t>
            </a:r>
          </a:p>
          <a:p>
            <a:pPr algn="ctr">
              <a:lnSpc>
                <a:spcPts val="2366"/>
              </a:lnSpc>
              <a:spcBef>
                <a:spcPct val="0"/>
              </a:spcBef>
            </a:pPr>
          </a:p>
        </p:txBody>
      </p:sp>
      <p:grpSp>
        <p:nvGrpSpPr>
          <p:cNvPr name="Group 15" id="15"/>
          <p:cNvGrpSpPr/>
          <p:nvPr/>
        </p:nvGrpSpPr>
        <p:grpSpPr>
          <a:xfrm rot="0">
            <a:off x="167300" y="242239"/>
            <a:ext cx="6097291" cy="673942"/>
            <a:chOff x="0" y="0"/>
            <a:chExt cx="2258256" cy="249608"/>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7" id="17"/>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18" id="18"/>
          <p:cNvSpPr txBox="true"/>
          <p:nvPr/>
        </p:nvSpPr>
        <p:spPr>
          <a:xfrm rot="0">
            <a:off x="167300" y="289968"/>
            <a:ext cx="6097291" cy="504825"/>
          </a:xfrm>
          <a:prstGeom prst="rect">
            <a:avLst/>
          </a:prstGeom>
        </p:spPr>
        <p:txBody>
          <a:bodyPr anchor="t" rtlCol="false" tIns="0" lIns="0" bIns="0" rIns="0">
            <a:spAutoFit/>
          </a:bodyPr>
          <a:lstStyle/>
          <a:p>
            <a:pPr algn="ctr">
              <a:lnSpc>
                <a:spcPts val="4199"/>
              </a:lnSpc>
            </a:pPr>
            <a:r>
              <a:rPr lang="en-US" sz="2999">
                <a:solidFill>
                  <a:srgbClr val="FFFFFF"/>
                </a:solidFill>
                <a:latin typeface="Glacial Indifference"/>
                <a:ea typeface="Glacial Indifference"/>
                <a:cs typeface="Glacial Indifference"/>
                <a:sym typeface="Glacial Indifference"/>
              </a:rPr>
              <a:t>ACCESS &amp; SHARE SCORE REPORTS</a:t>
            </a:r>
          </a:p>
        </p:txBody>
      </p:sp>
    </p:spTree>
  </p:cSld>
  <p:clrMapOvr>
    <a:masterClrMapping/>
  </p:clrMapOvr>
</p:sld>
</file>

<file path=ppt/slides/slide8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88</a:t>
            </a:r>
          </a:p>
        </p:txBody>
      </p:sp>
      <p:sp>
        <p:nvSpPr>
          <p:cNvPr name="TextBox 13" id="13"/>
          <p:cNvSpPr txBox="true"/>
          <p:nvPr/>
        </p:nvSpPr>
        <p:spPr>
          <a:xfrm rot="0">
            <a:off x="773141" y="1213801"/>
            <a:ext cx="8207318" cy="713866"/>
          </a:xfrm>
          <a:prstGeom prst="rect">
            <a:avLst/>
          </a:prstGeom>
        </p:spPr>
        <p:txBody>
          <a:bodyPr anchor="t" rtlCol="false" tIns="0" lIns="0" bIns="0" rIns="0">
            <a:spAutoFit/>
          </a:bodyPr>
          <a:lstStyle/>
          <a:p>
            <a:pPr algn="ctr">
              <a:lnSpc>
                <a:spcPts val="5803"/>
              </a:lnSpc>
              <a:spcBef>
                <a:spcPct val="0"/>
              </a:spcBef>
            </a:pPr>
            <a:r>
              <a:rPr lang="en-US" b="true" sz="4145">
                <a:solidFill>
                  <a:srgbClr val="000000"/>
                </a:solidFill>
                <a:latin typeface="Glacial Indifference Bold"/>
                <a:ea typeface="Glacial Indifference Bold"/>
                <a:cs typeface="Glacial Indifference Bold"/>
                <a:sym typeface="Glacial Indifference Bold"/>
              </a:rPr>
              <a:t>1:1 Data Chats</a:t>
            </a:r>
          </a:p>
        </p:txBody>
      </p:sp>
      <p:sp>
        <p:nvSpPr>
          <p:cNvPr name="TextBox 14" id="14"/>
          <p:cNvSpPr txBox="true"/>
          <p:nvPr/>
        </p:nvSpPr>
        <p:spPr>
          <a:xfrm rot="0">
            <a:off x="915409" y="1928233"/>
            <a:ext cx="8656879" cy="4833859"/>
          </a:xfrm>
          <a:prstGeom prst="rect">
            <a:avLst/>
          </a:prstGeom>
        </p:spPr>
        <p:txBody>
          <a:bodyPr anchor="t" rtlCol="false" tIns="0" lIns="0" bIns="0" rIns="0">
            <a:spAutoFit/>
          </a:bodyPr>
          <a:lstStyle/>
          <a:p>
            <a:pPr algn="l">
              <a:lnSpc>
                <a:spcPts val="3906"/>
              </a:lnSpc>
            </a:pPr>
            <a:r>
              <a:rPr lang="en-US" sz="2790">
                <a:solidFill>
                  <a:srgbClr val="000000"/>
                </a:solidFill>
                <a:latin typeface="Glacial Indifference"/>
                <a:ea typeface="Glacial Indifference"/>
                <a:cs typeface="Glacial Indifference"/>
                <a:sym typeface="Glacial Indifference"/>
              </a:rPr>
              <a:t>What are some areas that you can improve upon? What are some areas that need more attention or focus? What could you do differently?</a:t>
            </a:r>
          </a:p>
          <a:p>
            <a:pPr algn="l">
              <a:lnSpc>
                <a:spcPts val="3906"/>
              </a:lnSpc>
            </a:pPr>
          </a:p>
          <a:p>
            <a:pPr algn="l">
              <a:lnSpc>
                <a:spcPts val="3906"/>
              </a:lnSpc>
            </a:pPr>
            <a:r>
              <a:rPr lang="en-US" sz="2790">
                <a:solidFill>
                  <a:srgbClr val="000000"/>
                </a:solidFill>
                <a:latin typeface="Glacial Indifference"/>
                <a:ea typeface="Glacial Indifference"/>
                <a:cs typeface="Glacial Indifference"/>
                <a:sym typeface="Glacial Indifference"/>
              </a:rPr>
              <a:t>What specific and concrete actions can you do?</a:t>
            </a:r>
          </a:p>
          <a:p>
            <a:pPr algn="l">
              <a:lnSpc>
                <a:spcPts val="3906"/>
              </a:lnSpc>
            </a:pPr>
          </a:p>
          <a:p>
            <a:pPr algn="l">
              <a:lnSpc>
                <a:spcPts val="3906"/>
              </a:lnSpc>
            </a:pPr>
            <a:r>
              <a:rPr lang="en-US" sz="2790">
                <a:solidFill>
                  <a:srgbClr val="000000"/>
                </a:solidFill>
                <a:latin typeface="Glacial Indifference"/>
                <a:ea typeface="Glacial Indifference"/>
                <a:cs typeface="Glacial Indifference"/>
                <a:sym typeface="Glacial Indifference"/>
              </a:rPr>
              <a:t>How can you advocate for yourself? In other words, how can your teacher, your peers, or others guide you toward your goal?</a:t>
            </a:r>
          </a:p>
          <a:p>
            <a:pPr algn="ctr">
              <a:lnSpc>
                <a:spcPts val="2926"/>
              </a:lnSpc>
              <a:spcBef>
                <a:spcPct val="0"/>
              </a:spcBef>
            </a:pPr>
          </a:p>
        </p:txBody>
      </p:sp>
      <p:grpSp>
        <p:nvGrpSpPr>
          <p:cNvPr name="Group 15" id="15"/>
          <p:cNvGrpSpPr/>
          <p:nvPr/>
        </p:nvGrpSpPr>
        <p:grpSpPr>
          <a:xfrm rot="0">
            <a:off x="167300" y="242239"/>
            <a:ext cx="6097291" cy="673942"/>
            <a:chOff x="0" y="0"/>
            <a:chExt cx="2258256" cy="249608"/>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7" id="17"/>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18" id="18"/>
          <p:cNvSpPr txBox="true"/>
          <p:nvPr/>
        </p:nvSpPr>
        <p:spPr>
          <a:xfrm rot="0">
            <a:off x="167300" y="289968"/>
            <a:ext cx="6097291" cy="504825"/>
          </a:xfrm>
          <a:prstGeom prst="rect">
            <a:avLst/>
          </a:prstGeom>
        </p:spPr>
        <p:txBody>
          <a:bodyPr anchor="t" rtlCol="false" tIns="0" lIns="0" bIns="0" rIns="0">
            <a:spAutoFit/>
          </a:bodyPr>
          <a:lstStyle/>
          <a:p>
            <a:pPr algn="ctr">
              <a:lnSpc>
                <a:spcPts val="4199"/>
              </a:lnSpc>
            </a:pPr>
            <a:r>
              <a:rPr lang="en-US" sz="2999">
                <a:solidFill>
                  <a:srgbClr val="FFFFFF"/>
                </a:solidFill>
                <a:latin typeface="Glacial Indifference"/>
                <a:ea typeface="Glacial Indifference"/>
                <a:cs typeface="Glacial Indifference"/>
                <a:sym typeface="Glacial Indifference"/>
              </a:rPr>
              <a:t>ACCESS &amp; SHARE SCORE REPORTS</a:t>
            </a:r>
          </a:p>
        </p:txBody>
      </p:sp>
    </p:spTree>
  </p:cSld>
  <p:clrMapOvr>
    <a:masterClrMapping/>
  </p:clrMapOvr>
</p:sld>
</file>

<file path=ppt/slides/slide8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89</a:t>
            </a:r>
          </a:p>
        </p:txBody>
      </p:sp>
      <p:sp>
        <p:nvSpPr>
          <p:cNvPr name="TextBox 13" id="13"/>
          <p:cNvSpPr txBox="true"/>
          <p:nvPr/>
        </p:nvSpPr>
        <p:spPr>
          <a:xfrm rot="0">
            <a:off x="950064" y="1273212"/>
            <a:ext cx="7182573" cy="537845"/>
          </a:xfrm>
          <a:prstGeom prst="rect">
            <a:avLst/>
          </a:prstGeom>
        </p:spPr>
        <p:txBody>
          <a:bodyPr anchor="t" rtlCol="false" tIns="0" lIns="0" bIns="0" rIns="0">
            <a:spAutoFit/>
          </a:bodyPr>
          <a:lstStyle/>
          <a:p>
            <a:pPr algn="l">
              <a:lnSpc>
                <a:spcPts val="4480"/>
              </a:lnSpc>
              <a:spcBef>
                <a:spcPct val="0"/>
              </a:spcBef>
            </a:pPr>
            <a:r>
              <a:rPr lang="en-US" b="true" sz="3200">
                <a:solidFill>
                  <a:srgbClr val="000000"/>
                </a:solidFill>
                <a:latin typeface="Glacial Indifference Bold"/>
                <a:ea typeface="Glacial Indifference Bold"/>
                <a:cs typeface="Glacial Indifference Bold"/>
                <a:sym typeface="Glacial Indifference Bold"/>
              </a:rPr>
              <a:t>Whole Class Data Chats:</a:t>
            </a:r>
          </a:p>
        </p:txBody>
      </p:sp>
      <p:sp>
        <p:nvSpPr>
          <p:cNvPr name="TextBox 14" id="14"/>
          <p:cNvSpPr txBox="true"/>
          <p:nvPr/>
        </p:nvSpPr>
        <p:spPr>
          <a:xfrm rot="0">
            <a:off x="950064" y="2031418"/>
            <a:ext cx="8510478" cy="3549396"/>
          </a:xfrm>
          <a:prstGeom prst="rect">
            <a:avLst/>
          </a:prstGeom>
        </p:spPr>
        <p:txBody>
          <a:bodyPr anchor="t" rtlCol="false" tIns="0" lIns="0" bIns="0" rIns="0">
            <a:spAutoFit/>
          </a:bodyPr>
          <a:lstStyle/>
          <a:p>
            <a:pPr algn="l">
              <a:lnSpc>
                <a:spcPts val="4017"/>
              </a:lnSpc>
            </a:pPr>
            <a:r>
              <a:rPr lang="en-US" sz="2869">
                <a:solidFill>
                  <a:srgbClr val="000000"/>
                </a:solidFill>
                <a:latin typeface="Glacial Indifference"/>
                <a:ea typeface="Glacial Indifference"/>
                <a:cs typeface="Glacial Indifference"/>
                <a:sym typeface="Glacial Indifference"/>
              </a:rPr>
              <a:t>To prepare for whole class:</a:t>
            </a:r>
          </a:p>
          <a:p>
            <a:pPr algn="l" marL="619519" indent="-309760" lvl="1">
              <a:lnSpc>
                <a:spcPts val="4017"/>
              </a:lnSpc>
              <a:buFont typeface="Arial"/>
              <a:buChar char="•"/>
            </a:pPr>
            <a:r>
              <a:rPr lang="en-US" sz="2869">
                <a:solidFill>
                  <a:srgbClr val="000000"/>
                </a:solidFill>
                <a:latin typeface="Glacial Indifference"/>
                <a:ea typeface="Glacial Indifference"/>
                <a:cs typeface="Glacial Indifference"/>
                <a:sym typeface="Glacial Indifference"/>
              </a:rPr>
              <a:t>Have demo score report ready to share and explain</a:t>
            </a:r>
          </a:p>
          <a:p>
            <a:pPr algn="l" marL="619519" indent="-309760" lvl="1">
              <a:lnSpc>
                <a:spcPts val="4017"/>
              </a:lnSpc>
              <a:buFont typeface="Arial"/>
              <a:buChar char="•"/>
            </a:pPr>
            <a:r>
              <a:rPr lang="en-US" sz="2869">
                <a:solidFill>
                  <a:srgbClr val="000000"/>
                </a:solidFill>
                <a:latin typeface="Glacial Indifference"/>
                <a:ea typeface="Glacial Indifference"/>
                <a:cs typeface="Glacial Indifference"/>
                <a:sym typeface="Glacial Indifference"/>
              </a:rPr>
              <a:t>Have student reports ready for students</a:t>
            </a:r>
          </a:p>
          <a:p>
            <a:pPr algn="l" marL="619519" indent="-309760" lvl="1">
              <a:lnSpc>
                <a:spcPts val="4017"/>
              </a:lnSpc>
              <a:buFont typeface="Arial"/>
              <a:buChar char="•"/>
            </a:pPr>
            <a:r>
              <a:rPr lang="en-US" sz="2869">
                <a:solidFill>
                  <a:srgbClr val="000000"/>
                </a:solidFill>
                <a:latin typeface="Glacial Indifference"/>
                <a:ea typeface="Glacial Indifference"/>
                <a:cs typeface="Glacial Indifference"/>
                <a:sym typeface="Glacial Indifference"/>
              </a:rPr>
              <a:t>Explain that students should focus on their own data and not share their data with other classmates.</a:t>
            </a:r>
          </a:p>
        </p:txBody>
      </p:sp>
      <p:grpSp>
        <p:nvGrpSpPr>
          <p:cNvPr name="Group 15" id="15"/>
          <p:cNvGrpSpPr/>
          <p:nvPr/>
        </p:nvGrpSpPr>
        <p:grpSpPr>
          <a:xfrm rot="0">
            <a:off x="167300" y="242239"/>
            <a:ext cx="6097291" cy="673942"/>
            <a:chOff x="0" y="0"/>
            <a:chExt cx="2258256" cy="249608"/>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7" id="17"/>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18" id="18"/>
          <p:cNvSpPr txBox="true"/>
          <p:nvPr/>
        </p:nvSpPr>
        <p:spPr>
          <a:xfrm rot="0">
            <a:off x="167300" y="289968"/>
            <a:ext cx="6097291" cy="504825"/>
          </a:xfrm>
          <a:prstGeom prst="rect">
            <a:avLst/>
          </a:prstGeom>
        </p:spPr>
        <p:txBody>
          <a:bodyPr anchor="t" rtlCol="false" tIns="0" lIns="0" bIns="0" rIns="0">
            <a:spAutoFit/>
          </a:bodyPr>
          <a:lstStyle/>
          <a:p>
            <a:pPr algn="ctr">
              <a:lnSpc>
                <a:spcPts val="4199"/>
              </a:lnSpc>
            </a:pPr>
            <a:r>
              <a:rPr lang="en-US" sz="2999">
                <a:solidFill>
                  <a:srgbClr val="FFFFFF"/>
                </a:solidFill>
                <a:latin typeface="Glacial Indifference"/>
                <a:ea typeface="Glacial Indifference"/>
                <a:cs typeface="Glacial Indifference"/>
                <a:sym typeface="Glacial Indifference"/>
              </a:rPr>
              <a:t>ACCESS &amp; SHARE SCORE REPORTS</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7018957" cy="721883"/>
            <a:chOff x="0" y="0"/>
            <a:chExt cx="2599614"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99614" cy="267364"/>
            </a:xfrm>
            <a:custGeom>
              <a:avLst/>
              <a:gdLst/>
              <a:ahLst/>
              <a:cxnLst/>
              <a:rect r="r" b="b" t="t" l="l"/>
              <a:pathLst>
                <a:path h="267364" w="2599614">
                  <a:moveTo>
                    <a:pt x="0" y="0"/>
                  </a:moveTo>
                  <a:lnTo>
                    <a:pt x="2599614" y="0"/>
                  </a:lnTo>
                  <a:lnTo>
                    <a:pt x="2599614" y="267364"/>
                  </a:lnTo>
                  <a:lnTo>
                    <a:pt x="0" y="267364"/>
                  </a:lnTo>
                  <a:close/>
                </a:path>
              </a:pathLst>
            </a:custGeom>
            <a:solidFill>
              <a:srgbClr val="253439"/>
            </a:solidFill>
          </p:spPr>
        </p:sp>
        <p:sp>
          <p:nvSpPr>
            <p:cNvPr name="TextBox 10" id="10"/>
            <p:cNvSpPr txBox="true"/>
            <p:nvPr/>
          </p:nvSpPr>
          <p:spPr>
            <a:xfrm>
              <a:off x="0" y="-28575"/>
              <a:ext cx="2599614"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265990" y="253613"/>
            <a:ext cx="7247848" cy="622936"/>
          </a:xfrm>
          <a:prstGeom prst="rect">
            <a:avLst/>
          </a:prstGeom>
        </p:spPr>
        <p:txBody>
          <a:bodyPr anchor="t" rtlCol="false" tIns="0" lIns="0" bIns="0" rIns="0">
            <a:spAutoFit/>
          </a:bodyPr>
          <a:lstStyle/>
          <a:p>
            <a:pPr algn="l">
              <a:lnSpc>
                <a:spcPts val="5039"/>
              </a:lnSpc>
            </a:pPr>
            <a:r>
              <a:rPr lang="en-US" sz="3599">
                <a:solidFill>
                  <a:srgbClr val="FFFFFF"/>
                </a:solidFill>
                <a:latin typeface="Glacial Indifference"/>
                <a:ea typeface="Glacial Indifference"/>
                <a:cs typeface="Glacial Indifference"/>
                <a:sym typeface="Glacial Indifference"/>
              </a:rPr>
              <a:t>ELA PERFORMANCE TASK DESIGN </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9</a:t>
            </a:r>
          </a:p>
        </p:txBody>
      </p:sp>
      <p:sp>
        <p:nvSpPr>
          <p:cNvPr name="TextBox 17" id="17"/>
          <p:cNvSpPr txBox="true"/>
          <p:nvPr/>
        </p:nvSpPr>
        <p:spPr>
          <a:xfrm rot="0">
            <a:off x="816974" y="1308055"/>
            <a:ext cx="8363708" cy="4217670"/>
          </a:xfrm>
          <a:prstGeom prst="rect">
            <a:avLst/>
          </a:prstGeom>
        </p:spPr>
        <p:txBody>
          <a:bodyPr anchor="t" rtlCol="false" tIns="0" lIns="0" bIns="0" rIns="0">
            <a:spAutoFit/>
          </a:bodyPr>
          <a:lstStyle/>
          <a:p>
            <a:pPr algn="l" marL="712470" indent="-356235" lvl="1">
              <a:lnSpc>
                <a:spcPts val="3300"/>
              </a:lnSpc>
              <a:buFont typeface="Arial"/>
              <a:buChar char="•"/>
            </a:pPr>
            <a:r>
              <a:rPr lang="en-US" sz="3300">
                <a:solidFill>
                  <a:srgbClr val="253439"/>
                </a:solidFill>
                <a:latin typeface="Glacial Indifference"/>
                <a:ea typeface="Glacial Indifference"/>
                <a:cs typeface="Glacial Indifference"/>
                <a:sym typeface="Glacial Indifference"/>
              </a:rPr>
              <a:t>Administered as the last ELA task in Window 2</a:t>
            </a:r>
          </a:p>
          <a:p>
            <a:pPr algn="l">
              <a:lnSpc>
                <a:spcPts val="3300"/>
              </a:lnSpc>
            </a:pPr>
          </a:p>
          <a:p>
            <a:pPr algn="l" marL="712470" indent="-356235" lvl="1">
              <a:lnSpc>
                <a:spcPts val="3300"/>
              </a:lnSpc>
              <a:buFont typeface="Arial"/>
              <a:buChar char="•"/>
            </a:pPr>
            <a:r>
              <a:rPr lang="en-US" sz="3300">
                <a:solidFill>
                  <a:srgbClr val="253439"/>
                </a:solidFill>
                <a:latin typeface="Glacial Indifference"/>
                <a:ea typeface="Glacial Indifference"/>
                <a:cs typeface="Glacial Indifference"/>
                <a:sym typeface="Glacial Indifference"/>
              </a:rPr>
              <a:t>Includes 5 non-scored reading questions from a previous testlet to elicit ideas for writing</a:t>
            </a:r>
          </a:p>
          <a:p>
            <a:pPr algn="l">
              <a:lnSpc>
                <a:spcPts val="3300"/>
              </a:lnSpc>
            </a:pPr>
          </a:p>
          <a:p>
            <a:pPr algn="l" marL="712470" indent="-356235" lvl="1">
              <a:lnSpc>
                <a:spcPts val="3300"/>
              </a:lnSpc>
              <a:buFont typeface="Arial"/>
              <a:buChar char="•"/>
            </a:pPr>
            <a:r>
              <a:rPr lang="en-US" sz="3300">
                <a:solidFill>
                  <a:srgbClr val="253439"/>
                </a:solidFill>
                <a:latin typeface="Glacial Indifference"/>
                <a:ea typeface="Glacial Indifference"/>
                <a:cs typeface="Glacial Indifference"/>
                <a:sym typeface="Glacial Indifference"/>
              </a:rPr>
              <a:t>Constructed response performance task in the areas of written expression and knowledge of language and conventions</a:t>
            </a:r>
          </a:p>
        </p:txBody>
      </p:sp>
    </p:spTree>
  </p:cSld>
  <p:clrMapOvr>
    <a:masterClrMapping/>
  </p:clrMapOvr>
</p:sld>
</file>

<file path=ppt/slides/slide9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2" id="12">
            <a:extLst>
              <a:ext uri="{C183D7F6-B498-43B3-948B-1728B52AA6E4}">
                <adec:decorative xmlns:adec="http://schemas.microsoft.com/office/drawing/2017/decorative" val="1"/>
              </a:ext>
            </a:extLst>
          </p:cNvPr>
          <p:cNvSpPr/>
          <p:nvPr/>
        </p:nvSpPr>
        <p:spPr>
          <a:xfrm flipH="false" flipV="false" rot="0">
            <a:off x="825516" y="5734294"/>
            <a:ext cx="1680150" cy="1423927"/>
          </a:xfrm>
          <a:custGeom>
            <a:avLst/>
            <a:gdLst/>
            <a:ahLst/>
            <a:cxnLst/>
            <a:rect r="r" b="b" t="t" l="l"/>
            <a:pathLst>
              <a:path h="1423927" w="1680150">
                <a:moveTo>
                  <a:pt x="0" y="0"/>
                </a:moveTo>
                <a:lnTo>
                  <a:pt x="1680150" y="0"/>
                </a:lnTo>
                <a:lnTo>
                  <a:pt x="1680150" y="1423927"/>
                </a:lnTo>
                <a:lnTo>
                  <a:pt x="0" y="142392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3" id="13"/>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90</a:t>
            </a:r>
          </a:p>
        </p:txBody>
      </p:sp>
      <p:sp>
        <p:nvSpPr>
          <p:cNvPr name="TextBox 14" id="14"/>
          <p:cNvSpPr txBox="true"/>
          <p:nvPr/>
        </p:nvSpPr>
        <p:spPr>
          <a:xfrm rot="0">
            <a:off x="950290" y="1808308"/>
            <a:ext cx="7690833" cy="3211435"/>
          </a:xfrm>
          <a:prstGeom prst="rect">
            <a:avLst/>
          </a:prstGeom>
        </p:spPr>
        <p:txBody>
          <a:bodyPr anchor="t" rtlCol="false" tIns="0" lIns="0" bIns="0" rIns="0">
            <a:spAutoFit/>
          </a:bodyPr>
          <a:lstStyle/>
          <a:p>
            <a:pPr algn="just" marL="796789" indent="-398395" lvl="1">
              <a:lnSpc>
                <a:spcPts val="5166"/>
              </a:lnSpc>
              <a:buFont typeface="Arial"/>
              <a:buChar char="•"/>
            </a:pPr>
            <a:r>
              <a:rPr lang="en-US" sz="3690">
                <a:solidFill>
                  <a:srgbClr val="000000"/>
                </a:solidFill>
                <a:latin typeface="Glacial Indifference"/>
                <a:ea typeface="Glacial Indifference"/>
                <a:cs typeface="Glacial Indifference"/>
                <a:sym typeface="Glacial Indifference"/>
              </a:rPr>
              <a:t>Let’s take a look at your data.</a:t>
            </a:r>
          </a:p>
          <a:p>
            <a:pPr algn="just" marL="796789" indent="-398395" lvl="1">
              <a:lnSpc>
                <a:spcPts val="5166"/>
              </a:lnSpc>
              <a:buFont typeface="Arial"/>
              <a:buChar char="•"/>
            </a:pPr>
            <a:r>
              <a:rPr lang="en-US" sz="3690">
                <a:solidFill>
                  <a:srgbClr val="000000"/>
                </a:solidFill>
                <a:latin typeface="Glacial Indifference"/>
                <a:ea typeface="Glacial Indifference"/>
                <a:cs typeface="Glacial Indifference"/>
                <a:sym typeface="Glacial Indifference"/>
              </a:rPr>
              <a:t>Here is a sample score report on the screen.</a:t>
            </a:r>
          </a:p>
          <a:p>
            <a:pPr algn="just" marL="796789" indent="-398395" lvl="1">
              <a:lnSpc>
                <a:spcPts val="5166"/>
              </a:lnSpc>
              <a:buFont typeface="Arial"/>
              <a:buChar char="•"/>
            </a:pPr>
            <a:r>
              <a:rPr lang="en-US" sz="3690">
                <a:solidFill>
                  <a:srgbClr val="000000"/>
                </a:solidFill>
                <a:latin typeface="Glacial Indifference"/>
                <a:ea typeface="Glacial Indifference"/>
                <a:cs typeface="Glacial Indifference"/>
                <a:sym typeface="Glacial Indifference"/>
              </a:rPr>
              <a:t>You have your student score report in front of you</a:t>
            </a:r>
          </a:p>
        </p:txBody>
      </p:sp>
      <p:grpSp>
        <p:nvGrpSpPr>
          <p:cNvPr name="Group 15" id="15"/>
          <p:cNvGrpSpPr/>
          <p:nvPr/>
        </p:nvGrpSpPr>
        <p:grpSpPr>
          <a:xfrm rot="0">
            <a:off x="167300" y="242239"/>
            <a:ext cx="6814337" cy="721883"/>
            <a:chOff x="0" y="0"/>
            <a:chExt cx="2523829" cy="267364"/>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7" id="17"/>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sp>
        <p:nvSpPr>
          <p:cNvPr name="TextBox 18" id="18"/>
          <p:cNvSpPr txBox="true"/>
          <p:nvPr/>
        </p:nvSpPr>
        <p:spPr>
          <a:xfrm rot="0">
            <a:off x="215166" y="253613"/>
            <a:ext cx="6814337"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DATA CHATS</a:t>
            </a:r>
          </a:p>
        </p:txBody>
      </p:sp>
    </p:spTree>
  </p:cSld>
  <p:clrMapOvr>
    <a:masterClrMapping/>
  </p:clrMapOvr>
</p:sld>
</file>

<file path=ppt/slides/slide9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Freeform 15" id="15">
            <a:extLst>
              <a:ext uri="{C183D7F6-B498-43B3-948B-1728B52AA6E4}">
                <adec:decorative xmlns:adec="http://schemas.microsoft.com/office/drawing/2017/decorative" val="1"/>
              </a:ext>
            </a:extLst>
          </p:cNvPr>
          <p:cNvSpPr/>
          <p:nvPr/>
        </p:nvSpPr>
        <p:spPr>
          <a:xfrm flipH="false" flipV="false" rot="0">
            <a:off x="8065701" y="4029690"/>
            <a:ext cx="1457389" cy="1235137"/>
          </a:xfrm>
          <a:custGeom>
            <a:avLst/>
            <a:gdLst/>
            <a:ahLst/>
            <a:cxnLst/>
            <a:rect r="r" b="b" t="t" l="l"/>
            <a:pathLst>
              <a:path h="1235137" w="1457389">
                <a:moveTo>
                  <a:pt x="0" y="0"/>
                </a:moveTo>
                <a:lnTo>
                  <a:pt x="1457388" y="0"/>
                </a:lnTo>
                <a:lnTo>
                  <a:pt x="1457388" y="1235137"/>
                </a:lnTo>
                <a:lnTo>
                  <a:pt x="0" y="123513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6" id="16"/>
          <p:cNvSpPr txBox="true"/>
          <p:nvPr/>
        </p:nvSpPr>
        <p:spPr>
          <a:xfrm rot="0">
            <a:off x="215166" y="253613"/>
            <a:ext cx="6814337"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DATA CHATS</a:t>
            </a:r>
          </a:p>
        </p:txBody>
      </p:sp>
      <p:sp>
        <p:nvSpPr>
          <p:cNvPr name="TextBox 17" id="17"/>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91</a:t>
            </a:r>
          </a:p>
        </p:txBody>
      </p:sp>
      <p:sp>
        <p:nvSpPr>
          <p:cNvPr name="TextBox 18" id="18"/>
          <p:cNvSpPr txBox="true"/>
          <p:nvPr/>
        </p:nvSpPr>
        <p:spPr>
          <a:xfrm rot="0">
            <a:off x="840115" y="1289458"/>
            <a:ext cx="9022080" cy="834390"/>
          </a:xfrm>
          <a:prstGeom prst="rect">
            <a:avLst/>
          </a:prstGeom>
        </p:spPr>
        <p:txBody>
          <a:bodyPr anchor="t" rtlCol="false" tIns="0" lIns="0" bIns="0" rIns="0">
            <a:spAutoFit/>
          </a:bodyPr>
          <a:lstStyle/>
          <a:p>
            <a:pPr algn="l">
              <a:lnSpc>
                <a:spcPts val="3359"/>
              </a:lnSpc>
            </a:pPr>
            <a:r>
              <a:rPr lang="en-US" sz="2400" b="true">
                <a:solidFill>
                  <a:srgbClr val="000000"/>
                </a:solidFill>
                <a:latin typeface="Glacial Indifference Bold"/>
                <a:ea typeface="Glacial Indifference Bold"/>
                <a:cs typeface="Glacial Indifference Bold"/>
                <a:sym typeface="Glacial Indifference Bold"/>
              </a:rPr>
              <a:t>Using your reflection sheet, let’s think about some questions: </a:t>
            </a:r>
          </a:p>
          <a:p>
            <a:pPr algn="ctr">
              <a:lnSpc>
                <a:spcPts val="3359"/>
              </a:lnSpc>
              <a:spcBef>
                <a:spcPct val="0"/>
              </a:spcBef>
            </a:pPr>
          </a:p>
        </p:txBody>
      </p:sp>
      <p:sp>
        <p:nvSpPr>
          <p:cNvPr name="TextBox 19" id="19"/>
          <p:cNvSpPr txBox="true"/>
          <p:nvPr/>
        </p:nvSpPr>
        <p:spPr>
          <a:xfrm rot="0">
            <a:off x="1025852" y="2226508"/>
            <a:ext cx="7039849" cy="2795510"/>
          </a:xfrm>
          <a:prstGeom prst="rect">
            <a:avLst/>
          </a:prstGeom>
        </p:spPr>
        <p:txBody>
          <a:bodyPr anchor="t" rtlCol="false" tIns="0" lIns="0" bIns="0" rIns="0">
            <a:spAutoFit/>
          </a:bodyPr>
          <a:lstStyle/>
          <a:p>
            <a:pPr algn="l" marL="688842" indent="-344421" lvl="1">
              <a:lnSpc>
                <a:spcPts val="4466"/>
              </a:lnSpc>
              <a:buFont typeface="Arial"/>
              <a:buChar char="•"/>
            </a:pPr>
            <a:r>
              <a:rPr lang="en-US" sz="3190">
                <a:solidFill>
                  <a:srgbClr val="000000"/>
                </a:solidFill>
                <a:latin typeface="Glacial Indifference"/>
                <a:ea typeface="Glacial Indifference"/>
                <a:cs typeface="Glacial Indifference"/>
                <a:sym typeface="Glacial Indifference"/>
              </a:rPr>
              <a:t>What did you do well on this testlet?</a:t>
            </a:r>
          </a:p>
          <a:p>
            <a:pPr algn="l" marL="688842" indent="-344421" lvl="1">
              <a:lnSpc>
                <a:spcPts val="4466"/>
              </a:lnSpc>
              <a:buFont typeface="Arial"/>
              <a:buChar char="•"/>
            </a:pPr>
            <a:r>
              <a:rPr lang="en-US" sz="3190">
                <a:solidFill>
                  <a:srgbClr val="000000"/>
                </a:solidFill>
                <a:latin typeface="Glacial Indifference"/>
                <a:ea typeface="Glacial Indifference"/>
                <a:cs typeface="Glacial Indifference"/>
                <a:sym typeface="Glacial Indifference"/>
              </a:rPr>
              <a:t>What would you like to improve?</a:t>
            </a:r>
          </a:p>
          <a:p>
            <a:pPr algn="l" marL="688842" indent="-344421" lvl="1">
              <a:lnSpc>
                <a:spcPts val="4466"/>
              </a:lnSpc>
              <a:buFont typeface="Arial"/>
              <a:buChar char="•"/>
            </a:pPr>
            <a:r>
              <a:rPr lang="en-US" sz="3190">
                <a:solidFill>
                  <a:srgbClr val="000000"/>
                </a:solidFill>
                <a:latin typeface="Glacial Indifference"/>
                <a:ea typeface="Glacial Indifference"/>
                <a:cs typeface="Glacial Indifference"/>
                <a:sym typeface="Glacial Indifference"/>
              </a:rPr>
              <a:t>What can you keep doing, or change for next time?</a:t>
            </a:r>
          </a:p>
          <a:p>
            <a:pPr algn="l" marL="688842" indent="-344421" lvl="1">
              <a:lnSpc>
                <a:spcPts val="4466"/>
              </a:lnSpc>
              <a:buFont typeface="Arial"/>
              <a:buChar char="•"/>
            </a:pPr>
            <a:r>
              <a:rPr lang="en-US" sz="3190">
                <a:solidFill>
                  <a:srgbClr val="000000"/>
                </a:solidFill>
                <a:latin typeface="Glacial Indifference"/>
                <a:ea typeface="Glacial Indifference"/>
                <a:cs typeface="Glacial Indifference"/>
                <a:sym typeface="Glacial Indifference"/>
              </a:rPr>
              <a:t>How will you achieve that goal? </a:t>
            </a:r>
          </a:p>
        </p:txBody>
      </p:sp>
      <p:sp>
        <p:nvSpPr>
          <p:cNvPr name="TextBox 20" id="20"/>
          <p:cNvSpPr txBox="true"/>
          <p:nvPr/>
        </p:nvSpPr>
        <p:spPr>
          <a:xfrm rot="0">
            <a:off x="840115" y="5636380"/>
            <a:ext cx="8489243" cy="860425"/>
          </a:xfrm>
          <a:prstGeom prst="rect">
            <a:avLst/>
          </a:prstGeom>
        </p:spPr>
        <p:txBody>
          <a:bodyPr anchor="t" rtlCol="false" tIns="0" lIns="0" bIns="0" rIns="0">
            <a:spAutoFit/>
          </a:bodyPr>
          <a:lstStyle/>
          <a:p>
            <a:pPr algn="ctr">
              <a:lnSpc>
                <a:spcPts val="3499"/>
              </a:lnSpc>
              <a:spcBef>
                <a:spcPct val="0"/>
              </a:spcBef>
            </a:pPr>
            <a:r>
              <a:rPr lang="en-US" sz="2499">
                <a:solidFill>
                  <a:srgbClr val="000000"/>
                </a:solidFill>
                <a:latin typeface="Glacial Indifference"/>
                <a:ea typeface="Glacial Indifference"/>
                <a:cs typeface="Glacial Indifference"/>
                <a:sym typeface="Glacial Indifference"/>
              </a:rPr>
              <a:t>Some ideas: Ask questions in class, Take more time on the assessment</a:t>
            </a:r>
          </a:p>
        </p:txBody>
      </p:sp>
    </p:spTree>
  </p:cSld>
  <p:clrMapOvr>
    <a:masterClrMapping/>
  </p:clrMapOvr>
</p:sld>
</file>

<file path=ppt/slides/slide9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grpSp>
        <p:nvGrpSpPr>
          <p:cNvPr name="Group 12" id="12"/>
          <p:cNvGrpSpPr/>
          <p:nvPr/>
        </p:nvGrpSpPr>
        <p:grpSpPr>
          <a:xfrm rot="0">
            <a:off x="1004590" y="2667780"/>
            <a:ext cx="8340322" cy="2847356"/>
            <a:chOff x="0" y="0"/>
            <a:chExt cx="11120429" cy="3796475"/>
          </a:xfrm>
        </p:grpSpPr>
        <p:sp>
          <p:nvSpPr>
            <p:cNvPr name="TextBox 13" id="13"/>
            <p:cNvSpPr txBox="true"/>
            <p:nvPr/>
          </p:nvSpPr>
          <p:spPr>
            <a:xfrm rot="0">
              <a:off x="0" y="-66675"/>
              <a:ext cx="11010541" cy="1292968"/>
            </a:xfrm>
            <a:prstGeom prst="rect">
              <a:avLst/>
            </a:prstGeom>
          </p:spPr>
          <p:txBody>
            <a:bodyPr anchor="t" rtlCol="false" tIns="0" lIns="0" bIns="0" rIns="0">
              <a:spAutoFit/>
            </a:bodyPr>
            <a:lstStyle/>
            <a:p>
              <a:pPr algn="l">
                <a:lnSpc>
                  <a:spcPts val="3906"/>
                </a:lnSpc>
                <a:spcBef>
                  <a:spcPct val="0"/>
                </a:spcBef>
              </a:pPr>
              <a:r>
                <a:rPr lang="en-US" b="true" sz="2790">
                  <a:solidFill>
                    <a:srgbClr val="253439"/>
                  </a:solidFill>
                  <a:latin typeface="Glacial Indifference Bold"/>
                  <a:ea typeface="Glacial Indifference Bold"/>
                  <a:cs typeface="Glacial Indifference Bold"/>
                  <a:sym typeface="Glacial Indifference Bold"/>
                </a:rPr>
                <a:t>Why do individual student testlet score reports need to be distributed to families?</a:t>
              </a:r>
            </a:p>
          </p:txBody>
        </p:sp>
        <p:sp>
          <p:nvSpPr>
            <p:cNvPr name="TextBox 14" id="14"/>
            <p:cNvSpPr txBox="true"/>
            <p:nvPr/>
          </p:nvSpPr>
          <p:spPr>
            <a:xfrm rot="0">
              <a:off x="0" y="1472371"/>
              <a:ext cx="11120429" cy="2324104"/>
            </a:xfrm>
            <a:prstGeom prst="rect">
              <a:avLst/>
            </a:prstGeom>
          </p:spPr>
          <p:txBody>
            <a:bodyPr anchor="t" rtlCol="false" tIns="0" lIns="0" bIns="0" rIns="0">
              <a:spAutoFit/>
            </a:bodyPr>
            <a:lstStyle/>
            <a:p>
              <a:pPr algn="l">
                <a:lnSpc>
                  <a:spcPts val="2756"/>
                </a:lnSpc>
              </a:pPr>
              <a:r>
                <a:rPr lang="en-US" sz="2625">
                  <a:solidFill>
                    <a:srgbClr val="000000"/>
                  </a:solidFill>
                  <a:latin typeface="Glacial Indifference"/>
                  <a:ea typeface="Glacial Indifference"/>
                  <a:cs typeface="Glacial Indifference"/>
                  <a:sym typeface="Glacial Indifference"/>
                </a:rPr>
                <a:t>Sharing student score reports with parents/guardians helps support student learning and success in the classroom. It’s important to help parents and families understand data and encourage them to talk with their student about strengths and areas of growth.</a:t>
              </a:r>
            </a:p>
          </p:txBody>
        </p:sp>
      </p:gr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92</a:t>
            </a:r>
          </a:p>
        </p:txBody>
      </p:sp>
      <p:grpSp>
        <p:nvGrpSpPr>
          <p:cNvPr name="Group 16" id="16"/>
          <p:cNvGrpSpPr/>
          <p:nvPr/>
        </p:nvGrpSpPr>
        <p:grpSpPr>
          <a:xfrm rot="0">
            <a:off x="167300" y="242239"/>
            <a:ext cx="6097291" cy="673942"/>
            <a:chOff x="0" y="0"/>
            <a:chExt cx="2258256" cy="249608"/>
          </a:xfrm>
        </p:grpSpPr>
        <p:sp>
          <p:nvSpPr>
            <p:cNvPr name="Freeform 17" id="17">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8" id="18"/>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19" id="19"/>
          <p:cNvSpPr txBox="true"/>
          <p:nvPr/>
        </p:nvSpPr>
        <p:spPr>
          <a:xfrm rot="0">
            <a:off x="167300" y="289968"/>
            <a:ext cx="6097291" cy="504825"/>
          </a:xfrm>
          <a:prstGeom prst="rect">
            <a:avLst/>
          </a:prstGeom>
        </p:spPr>
        <p:txBody>
          <a:bodyPr anchor="t" rtlCol="false" tIns="0" lIns="0" bIns="0" rIns="0">
            <a:spAutoFit/>
          </a:bodyPr>
          <a:lstStyle/>
          <a:p>
            <a:pPr algn="ctr">
              <a:lnSpc>
                <a:spcPts val="4199"/>
              </a:lnSpc>
            </a:pPr>
            <a:r>
              <a:rPr lang="en-US" sz="2999">
                <a:solidFill>
                  <a:srgbClr val="FFFFFF"/>
                </a:solidFill>
                <a:latin typeface="Glacial Indifference"/>
                <a:ea typeface="Glacial Indifference"/>
                <a:cs typeface="Glacial Indifference"/>
                <a:sym typeface="Glacial Indifference"/>
              </a:rPr>
              <a:t>ACCESS &amp; SHARE SCORE REPORTS</a:t>
            </a:r>
          </a:p>
        </p:txBody>
      </p:sp>
      <p:sp>
        <p:nvSpPr>
          <p:cNvPr name="TextBox 20" id="20"/>
          <p:cNvSpPr txBox="true"/>
          <p:nvPr/>
        </p:nvSpPr>
        <p:spPr>
          <a:xfrm rot="0">
            <a:off x="773141" y="1260065"/>
            <a:ext cx="8207318" cy="713866"/>
          </a:xfrm>
          <a:prstGeom prst="rect">
            <a:avLst/>
          </a:prstGeom>
        </p:spPr>
        <p:txBody>
          <a:bodyPr anchor="t" rtlCol="false" tIns="0" lIns="0" bIns="0" rIns="0">
            <a:spAutoFit/>
          </a:bodyPr>
          <a:lstStyle/>
          <a:p>
            <a:pPr algn="ctr">
              <a:lnSpc>
                <a:spcPts val="5803"/>
              </a:lnSpc>
              <a:spcBef>
                <a:spcPct val="0"/>
              </a:spcBef>
            </a:pPr>
            <a:r>
              <a:rPr lang="en-US" b="true" sz="4145">
                <a:solidFill>
                  <a:srgbClr val="000000"/>
                </a:solidFill>
                <a:latin typeface="Glacial Indifference Bold"/>
                <a:ea typeface="Glacial Indifference Bold"/>
                <a:cs typeface="Glacial Indifference Bold"/>
                <a:sym typeface="Glacial Indifference Bold"/>
              </a:rPr>
              <a:t>Sharing Data with Families</a:t>
            </a:r>
          </a:p>
        </p:txBody>
      </p:sp>
    </p:spTree>
  </p:cSld>
  <p:clrMapOvr>
    <a:masterClrMapping/>
  </p:clrMapOvr>
</p:sld>
</file>

<file path=ppt/slides/slide9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93</a:t>
            </a:r>
          </a:p>
        </p:txBody>
      </p:sp>
      <p:sp>
        <p:nvSpPr>
          <p:cNvPr name="Freeform 13" id="13">
            <a:extLst>
              <a:ext uri="{C183D7F6-B498-43B3-948B-1728B52AA6E4}">
                <adec:decorative xmlns:adec="http://schemas.microsoft.com/office/drawing/2017/decorative" val="1"/>
              </a:ext>
            </a:extLst>
          </p:cNvPr>
          <p:cNvSpPr/>
          <p:nvPr/>
        </p:nvSpPr>
        <p:spPr>
          <a:xfrm flipH="false" flipV="false" rot="0">
            <a:off x="610978" y="4964234"/>
            <a:ext cx="2001922" cy="1884309"/>
          </a:xfrm>
          <a:custGeom>
            <a:avLst/>
            <a:gdLst/>
            <a:ahLst/>
            <a:cxnLst/>
            <a:rect r="r" b="b" t="t" l="l"/>
            <a:pathLst>
              <a:path h="1884309" w="2001922">
                <a:moveTo>
                  <a:pt x="0" y="0"/>
                </a:moveTo>
                <a:lnTo>
                  <a:pt x="2001922" y="0"/>
                </a:lnTo>
                <a:lnTo>
                  <a:pt x="2001922" y="1884308"/>
                </a:lnTo>
                <a:lnTo>
                  <a:pt x="0" y="188430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4" id="14"/>
          <p:cNvSpPr txBox="true"/>
          <p:nvPr/>
        </p:nvSpPr>
        <p:spPr>
          <a:xfrm rot="0">
            <a:off x="2405328" y="5082971"/>
            <a:ext cx="6465591" cy="1564088"/>
          </a:xfrm>
          <a:prstGeom prst="rect">
            <a:avLst/>
          </a:prstGeom>
        </p:spPr>
        <p:txBody>
          <a:bodyPr anchor="t" rtlCol="false" tIns="0" lIns="0" bIns="0" rIns="0">
            <a:spAutoFit/>
          </a:bodyPr>
          <a:lstStyle/>
          <a:p>
            <a:pPr algn="l" marL="387911" indent="-193955" lvl="1">
              <a:lnSpc>
                <a:spcPts val="2515"/>
              </a:lnSpc>
              <a:buFont typeface="Arial"/>
              <a:buChar char="•"/>
            </a:pPr>
            <a:r>
              <a:rPr lang="en-US" sz="1796">
                <a:solidFill>
                  <a:srgbClr val="000000"/>
                </a:solidFill>
                <a:latin typeface="Glacial Indifference"/>
                <a:ea typeface="Glacial Indifference"/>
                <a:cs typeface="Glacial Indifference"/>
                <a:sym typeface="Glacial Indifference"/>
              </a:rPr>
              <a:t>Individual student </a:t>
            </a:r>
            <a:r>
              <a:rPr lang="en-US" b="true" sz="1796" i="true">
                <a:solidFill>
                  <a:srgbClr val="000000"/>
                </a:solidFill>
                <a:latin typeface="Glacial Indifference Bold Italics"/>
                <a:ea typeface="Glacial Indifference Bold Italics"/>
                <a:cs typeface="Glacial Indifference Bold Italics"/>
                <a:sym typeface="Glacial Indifference Bold Italics"/>
              </a:rPr>
              <a:t>testlet</a:t>
            </a:r>
            <a:r>
              <a:rPr lang="en-US" sz="1796">
                <a:solidFill>
                  <a:srgbClr val="000000"/>
                </a:solidFill>
                <a:latin typeface="Glacial Indifference"/>
                <a:ea typeface="Glacial Indifference"/>
                <a:cs typeface="Glacial Indifference"/>
                <a:sym typeface="Glacial Indifference"/>
              </a:rPr>
              <a:t> results should be shared with parents/guardians in a timely manner. </a:t>
            </a:r>
          </a:p>
          <a:p>
            <a:pPr algn="l" marL="387911" indent="-193955" lvl="1">
              <a:lnSpc>
                <a:spcPts val="2515"/>
              </a:lnSpc>
              <a:buFont typeface="Arial"/>
              <a:buChar char="•"/>
            </a:pPr>
            <a:r>
              <a:rPr lang="en-US" sz="1796">
                <a:solidFill>
                  <a:srgbClr val="000000"/>
                </a:solidFill>
                <a:latin typeface="Glacial Indifference"/>
                <a:ea typeface="Glacial Indifference"/>
                <a:cs typeface="Glacial Indifference"/>
                <a:sym typeface="Glacial Indifference"/>
              </a:rPr>
              <a:t>The individual student </a:t>
            </a:r>
            <a:r>
              <a:rPr lang="en-US" b="true" sz="1796" i="true">
                <a:solidFill>
                  <a:srgbClr val="000000"/>
                </a:solidFill>
                <a:latin typeface="Glacial Indifference Bold Italics"/>
                <a:ea typeface="Glacial Indifference Bold Italics"/>
                <a:cs typeface="Glacial Indifference Bold Italics"/>
                <a:sym typeface="Glacial Indifference Bold Italics"/>
              </a:rPr>
              <a:t>summative through-year </a:t>
            </a:r>
            <a:r>
              <a:rPr lang="en-US" sz="1796">
                <a:solidFill>
                  <a:srgbClr val="000000"/>
                </a:solidFill>
                <a:latin typeface="Glacial Indifference"/>
                <a:ea typeface="Glacial Indifference"/>
                <a:cs typeface="Glacial Indifference"/>
                <a:sym typeface="Glacial Indifference"/>
              </a:rPr>
              <a:t>report should be placed in student permanent files and shared with parents/guardians in a timely manner.</a:t>
            </a:r>
          </a:p>
        </p:txBody>
      </p:sp>
      <p:sp>
        <p:nvSpPr>
          <p:cNvPr name="TextBox 15" id="15"/>
          <p:cNvSpPr txBox="true"/>
          <p:nvPr/>
        </p:nvSpPr>
        <p:spPr>
          <a:xfrm rot="0">
            <a:off x="731520" y="2149493"/>
            <a:ext cx="8757634" cy="2666604"/>
          </a:xfrm>
          <a:prstGeom prst="rect">
            <a:avLst/>
          </a:prstGeom>
        </p:spPr>
        <p:txBody>
          <a:bodyPr anchor="t" rtlCol="false" tIns="0" lIns="0" bIns="0" rIns="0">
            <a:spAutoFit/>
          </a:bodyPr>
          <a:lstStyle/>
          <a:p>
            <a:pPr algn="l" marL="408179" indent="-204089" lvl="1">
              <a:lnSpc>
                <a:spcPts val="2646"/>
              </a:lnSpc>
              <a:spcBef>
                <a:spcPct val="0"/>
              </a:spcBef>
              <a:buAutoNum type="arabicPeriod" startAt="1"/>
            </a:pPr>
            <a:r>
              <a:rPr lang="en-US" b="true" sz="1890">
                <a:solidFill>
                  <a:srgbClr val="000000"/>
                </a:solidFill>
                <a:latin typeface="Glacial Indifference Bold"/>
                <a:ea typeface="Glacial Indifference Bold"/>
                <a:cs typeface="Glacial Indifference Bold"/>
                <a:sym typeface="Glacial Indifference Bold"/>
              </a:rPr>
              <a:t>Hard copy delivery:</a:t>
            </a:r>
            <a:r>
              <a:rPr lang="en-US" sz="1890">
                <a:solidFill>
                  <a:srgbClr val="000000"/>
                </a:solidFill>
                <a:latin typeface="Glacial Indifference"/>
                <a:ea typeface="Glacial Indifference"/>
                <a:cs typeface="Glacial Indifference"/>
                <a:sym typeface="Glacial Indifference"/>
              </a:rPr>
              <a:t> Printing and distributing to parents/guardians in a way that works best for your district (i.e. mailing, parent/teacher conferences, etc.). </a:t>
            </a:r>
          </a:p>
          <a:p>
            <a:pPr algn="l" marL="408179" indent="-204089" lvl="1">
              <a:lnSpc>
                <a:spcPts val="2646"/>
              </a:lnSpc>
              <a:spcBef>
                <a:spcPct val="0"/>
              </a:spcBef>
              <a:buAutoNum type="arabicPeriod" startAt="1"/>
            </a:pPr>
            <a:r>
              <a:rPr lang="en-US" b="true" sz="1890">
                <a:solidFill>
                  <a:srgbClr val="000000"/>
                </a:solidFill>
                <a:latin typeface="Glacial Indifference Bold"/>
                <a:ea typeface="Glacial Indifference Bold"/>
                <a:cs typeface="Glacial Indifference Bold"/>
                <a:sym typeface="Glacial Indifference Bold"/>
              </a:rPr>
              <a:t>The Kite Parent Portal:</a:t>
            </a:r>
            <a:r>
              <a:rPr lang="en-US" sz="1890">
                <a:solidFill>
                  <a:srgbClr val="000000"/>
                </a:solidFill>
                <a:latin typeface="Glacial Indifference"/>
                <a:ea typeface="Glacial Indifference"/>
                <a:cs typeface="Glacial Indifference"/>
                <a:sym typeface="Glacial Indifference"/>
              </a:rPr>
              <a:t> Districts make the student-parent connection in the Kite Educator Portal then share information to parents/guardians on how to access in the Parent Portal. Parents/guardians will have access to the student testlet-level score report on completed testlets within testing windows when reports release weekly.</a:t>
            </a:r>
          </a:p>
          <a:p>
            <a:pPr algn="l">
              <a:lnSpc>
                <a:spcPts val="2646"/>
              </a:lnSpc>
              <a:spcBef>
                <a:spcPct val="0"/>
              </a:spcBef>
            </a:pPr>
          </a:p>
        </p:txBody>
      </p:sp>
      <p:sp>
        <p:nvSpPr>
          <p:cNvPr name="TextBox 16" id="16"/>
          <p:cNvSpPr txBox="true"/>
          <p:nvPr/>
        </p:nvSpPr>
        <p:spPr>
          <a:xfrm rot="0">
            <a:off x="1394446" y="1184039"/>
            <a:ext cx="6964708" cy="860679"/>
          </a:xfrm>
          <a:prstGeom prst="rect">
            <a:avLst/>
          </a:prstGeom>
        </p:spPr>
        <p:txBody>
          <a:bodyPr anchor="t" rtlCol="false" tIns="0" lIns="0" bIns="0" rIns="0">
            <a:spAutoFit/>
          </a:bodyPr>
          <a:lstStyle/>
          <a:p>
            <a:pPr algn="ctr">
              <a:lnSpc>
                <a:spcPts val="3486"/>
              </a:lnSpc>
              <a:spcBef>
                <a:spcPct val="0"/>
              </a:spcBef>
            </a:pPr>
            <a:r>
              <a:rPr lang="en-US" b="true" sz="2490">
                <a:solidFill>
                  <a:srgbClr val="000000"/>
                </a:solidFill>
                <a:latin typeface="Glacial Indifference Bold"/>
                <a:ea typeface="Glacial Indifference Bold"/>
                <a:cs typeface="Glacial Indifference Bold"/>
                <a:sym typeface="Glacial Indifference Bold"/>
              </a:rPr>
              <a:t>METHODS TO DISTRIBUTE INDIVIDUAL SCORE REPORTS TO FAMILIES</a:t>
            </a:r>
          </a:p>
        </p:txBody>
      </p:sp>
      <p:grpSp>
        <p:nvGrpSpPr>
          <p:cNvPr name="Group 17" id="17"/>
          <p:cNvGrpSpPr/>
          <p:nvPr/>
        </p:nvGrpSpPr>
        <p:grpSpPr>
          <a:xfrm rot="0">
            <a:off x="167300" y="242239"/>
            <a:ext cx="6097291" cy="673942"/>
            <a:chOff x="0" y="0"/>
            <a:chExt cx="2258256" cy="249608"/>
          </a:xfrm>
        </p:grpSpPr>
        <p:sp>
          <p:nvSpPr>
            <p:cNvPr name="Freeform 18" id="18">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9" id="19"/>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20" id="20"/>
          <p:cNvSpPr txBox="true"/>
          <p:nvPr/>
        </p:nvSpPr>
        <p:spPr>
          <a:xfrm rot="0">
            <a:off x="167300" y="289968"/>
            <a:ext cx="6097291" cy="504825"/>
          </a:xfrm>
          <a:prstGeom prst="rect">
            <a:avLst/>
          </a:prstGeom>
        </p:spPr>
        <p:txBody>
          <a:bodyPr anchor="t" rtlCol="false" tIns="0" lIns="0" bIns="0" rIns="0">
            <a:spAutoFit/>
          </a:bodyPr>
          <a:lstStyle/>
          <a:p>
            <a:pPr algn="ctr">
              <a:lnSpc>
                <a:spcPts val="4199"/>
              </a:lnSpc>
            </a:pPr>
            <a:r>
              <a:rPr lang="en-US" sz="2999">
                <a:solidFill>
                  <a:srgbClr val="FFFFFF"/>
                </a:solidFill>
                <a:latin typeface="Glacial Indifference"/>
                <a:ea typeface="Glacial Indifference"/>
                <a:cs typeface="Glacial Indifference"/>
                <a:sym typeface="Glacial Indifference"/>
              </a:rPr>
              <a:t>ACCESS &amp; SHARE SCORE REPORTS</a:t>
            </a:r>
          </a:p>
        </p:txBody>
      </p:sp>
    </p:spTree>
  </p:cSld>
  <p:clrMapOvr>
    <a:masterClrMapping/>
  </p:clrMapOvr>
</p:sld>
</file>

<file path=ppt/slides/slide9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167300" y="304413"/>
            <a:ext cx="6814337" cy="530861"/>
          </a:xfrm>
          <a:prstGeom prst="rect">
            <a:avLst/>
          </a:prstGeom>
        </p:spPr>
        <p:txBody>
          <a:bodyPr anchor="t" rtlCol="false" tIns="0" lIns="0" bIns="0" rIns="0">
            <a:spAutoFit/>
          </a:bodyPr>
          <a:lstStyle/>
          <a:p>
            <a:pPr algn="ctr">
              <a:lnSpc>
                <a:spcPts val="4339"/>
              </a:lnSpc>
            </a:pPr>
            <a:r>
              <a:rPr lang="en-US" sz="3099">
                <a:solidFill>
                  <a:srgbClr val="FFFFFF"/>
                </a:solidFill>
                <a:latin typeface="Glacial Indifference"/>
                <a:ea typeface="Glacial Indifference"/>
                <a:cs typeface="Glacial Indifference"/>
                <a:sym typeface="Glacial Indifference"/>
              </a:rPr>
              <a:t>DATA CHATS WITH FAMILIES</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94</a:t>
            </a:r>
          </a:p>
        </p:txBody>
      </p:sp>
      <p:sp>
        <p:nvSpPr>
          <p:cNvPr name="TextBox 17" id="17"/>
          <p:cNvSpPr txBox="true"/>
          <p:nvPr/>
        </p:nvSpPr>
        <p:spPr>
          <a:xfrm rot="0">
            <a:off x="558450" y="1031466"/>
            <a:ext cx="9022080" cy="5607289"/>
          </a:xfrm>
          <a:prstGeom prst="rect">
            <a:avLst/>
          </a:prstGeom>
        </p:spPr>
        <p:txBody>
          <a:bodyPr anchor="t" rtlCol="false" tIns="0" lIns="0" bIns="0" rIns="0">
            <a:spAutoFit/>
          </a:bodyPr>
          <a:lstStyle/>
          <a:p>
            <a:pPr algn="ctr">
              <a:lnSpc>
                <a:spcPts val="3066"/>
              </a:lnSpc>
            </a:pPr>
            <a:r>
              <a:rPr lang="en-US" sz="2190">
                <a:solidFill>
                  <a:srgbClr val="000000"/>
                </a:solidFill>
                <a:latin typeface="Glacial Indifference"/>
                <a:ea typeface="Glacial Indifference"/>
                <a:cs typeface="Glacial Indifference"/>
                <a:sym typeface="Glacial Indifference"/>
              </a:rPr>
              <a:t>Some ideas for data chats with families: </a:t>
            </a:r>
          </a:p>
          <a:p>
            <a:pPr algn="ctr">
              <a:lnSpc>
                <a:spcPts val="2646"/>
              </a:lnSpc>
            </a:pPr>
          </a:p>
          <a:p>
            <a:pPr algn="l" marL="429768" indent="-214884" lvl="1">
              <a:lnSpc>
                <a:spcPts val="2786"/>
              </a:lnSpc>
              <a:buFont typeface="Arial"/>
              <a:buChar char="•"/>
            </a:pPr>
            <a:r>
              <a:rPr lang="en-US" sz="1990">
                <a:solidFill>
                  <a:srgbClr val="000000"/>
                </a:solidFill>
                <a:latin typeface="Glacial Indifference"/>
                <a:ea typeface="Glacial Indifference"/>
                <a:cs typeface="Glacial Indifference"/>
                <a:sym typeface="Glacial Indifference"/>
              </a:rPr>
              <a:t>Ensure your discussion is part of a broader discussion: “This MAST score report is one way to help us understand your student’s progress”</a:t>
            </a:r>
          </a:p>
          <a:p>
            <a:pPr algn="l" marL="429768" indent="-214884" lvl="1">
              <a:lnSpc>
                <a:spcPts val="2786"/>
              </a:lnSpc>
              <a:buFont typeface="Arial"/>
              <a:buChar char="•"/>
            </a:pPr>
            <a:r>
              <a:rPr lang="en-US" sz="1990">
                <a:solidFill>
                  <a:srgbClr val="000000"/>
                </a:solidFill>
                <a:latin typeface="Glacial Indifference"/>
                <a:ea typeface="Glacial Indifference"/>
                <a:cs typeface="Glacial Indifference"/>
                <a:sym typeface="Glacial Indifference"/>
              </a:rPr>
              <a:t>Have a copy of the student score report(s)</a:t>
            </a:r>
          </a:p>
          <a:p>
            <a:pPr algn="l" marL="429768" indent="-214884" lvl="1">
              <a:lnSpc>
                <a:spcPts val="2786"/>
              </a:lnSpc>
              <a:buFont typeface="Arial"/>
              <a:buChar char="•"/>
            </a:pPr>
            <a:r>
              <a:rPr lang="en-US" sz="1990">
                <a:solidFill>
                  <a:srgbClr val="000000"/>
                </a:solidFill>
                <a:latin typeface="Glacial Indifference"/>
                <a:ea typeface="Glacial Indifference"/>
                <a:cs typeface="Glacial Indifference"/>
                <a:sym typeface="Glacial Indifference"/>
              </a:rPr>
              <a:t>Explain the report (</a:t>
            </a:r>
            <a:r>
              <a:rPr lang="en-US" sz="1990" u="sng">
                <a:solidFill>
                  <a:srgbClr val="000000"/>
                </a:solidFill>
                <a:latin typeface="Glacial Indifference"/>
                <a:ea typeface="Glacial Indifference"/>
                <a:cs typeface="Glacial Indifference"/>
                <a:sym typeface="Glacial Indifference"/>
                <a:hlinkClick r:id="rId5" tooltip="https://opi.mt.gov/LinkClick.aspx?fileticket=2uvHF8t0kSc%3d&amp;portalid=182"/>
              </a:rPr>
              <a:t>Interpretive Guides</a:t>
            </a:r>
            <a:r>
              <a:rPr lang="en-US" sz="1990">
                <a:solidFill>
                  <a:srgbClr val="000000"/>
                </a:solidFill>
                <a:latin typeface="Glacial Indifference"/>
                <a:ea typeface="Glacial Indifference"/>
                <a:cs typeface="Glacial Indifference"/>
                <a:sym typeface="Glacial Indifference"/>
              </a:rPr>
              <a:t> are available on MAST portal page)</a:t>
            </a:r>
          </a:p>
          <a:p>
            <a:pPr algn="l" marL="429768" indent="-214884" lvl="1">
              <a:lnSpc>
                <a:spcPts val="2786"/>
              </a:lnSpc>
              <a:buFont typeface="Arial"/>
              <a:buChar char="•"/>
            </a:pPr>
            <a:r>
              <a:rPr lang="en-US" sz="1990">
                <a:solidFill>
                  <a:srgbClr val="000000"/>
                </a:solidFill>
                <a:latin typeface="Glacial Indifference"/>
                <a:ea typeface="Glacial Indifference"/>
                <a:cs typeface="Glacial Indifference"/>
                <a:sym typeface="Glacial Indifference"/>
              </a:rPr>
              <a:t>Keep the discussion grounded in data and the why: “We are looking at your student’s data to identify next steps”</a:t>
            </a:r>
          </a:p>
          <a:p>
            <a:pPr algn="l" marL="429768" indent="-214884" lvl="1">
              <a:lnSpc>
                <a:spcPts val="2786"/>
              </a:lnSpc>
              <a:buFont typeface="Arial"/>
              <a:buChar char="•"/>
            </a:pPr>
            <a:r>
              <a:rPr lang="en-US" sz="1990">
                <a:solidFill>
                  <a:srgbClr val="000000"/>
                </a:solidFill>
                <a:latin typeface="Glacial Indifference"/>
                <a:ea typeface="Glacial Indifference"/>
                <a:cs typeface="Glacial Indifference"/>
                <a:sym typeface="Glacial Indifference"/>
              </a:rPr>
              <a:t>Emphasize the specifics from the report: Show areas the student is mastering or struggling with</a:t>
            </a:r>
          </a:p>
          <a:p>
            <a:pPr algn="l" marL="429768" indent="-214884" lvl="1">
              <a:lnSpc>
                <a:spcPts val="2786"/>
              </a:lnSpc>
              <a:buFont typeface="Arial"/>
              <a:buChar char="•"/>
            </a:pPr>
            <a:r>
              <a:rPr lang="en-US" sz="1990">
                <a:solidFill>
                  <a:srgbClr val="000000"/>
                </a:solidFill>
                <a:latin typeface="Glacial Indifference"/>
                <a:ea typeface="Glacial Indifference"/>
                <a:cs typeface="Glacial Indifference"/>
                <a:sym typeface="Glacial Indifference"/>
              </a:rPr>
              <a:t>Avoid making comparisons to peers</a:t>
            </a:r>
          </a:p>
          <a:p>
            <a:pPr algn="l" marL="429768" indent="-214884" lvl="1">
              <a:lnSpc>
                <a:spcPts val="2786"/>
              </a:lnSpc>
              <a:buFont typeface="Arial"/>
              <a:buChar char="•"/>
            </a:pPr>
            <a:r>
              <a:rPr lang="en-US" sz="1990">
                <a:solidFill>
                  <a:srgbClr val="000000"/>
                </a:solidFill>
                <a:latin typeface="Glacial Indifference"/>
                <a:ea typeface="Glacial Indifference"/>
                <a:cs typeface="Glacial Indifference"/>
                <a:sym typeface="Glacial Indifference"/>
              </a:rPr>
              <a:t>Discuss goals for the student (could be goals that student established in your student data chat)</a:t>
            </a:r>
          </a:p>
          <a:p>
            <a:pPr algn="l" marL="429768" indent="-214884" lvl="1">
              <a:lnSpc>
                <a:spcPts val="2786"/>
              </a:lnSpc>
              <a:buFont typeface="Arial"/>
              <a:buChar char="•"/>
            </a:pPr>
            <a:r>
              <a:rPr lang="en-US" sz="1990">
                <a:solidFill>
                  <a:srgbClr val="000000"/>
                </a:solidFill>
                <a:latin typeface="Glacial Indifference"/>
                <a:ea typeface="Glacial Indifference"/>
                <a:cs typeface="Glacial Indifference"/>
                <a:sym typeface="Glacial Indifference"/>
              </a:rPr>
              <a:t>Suggest ways a family could help at home: completing homework, asking for help when needed, support a growth mindset</a:t>
            </a:r>
          </a:p>
          <a:p>
            <a:pPr algn="l">
              <a:lnSpc>
                <a:spcPts val="2506"/>
              </a:lnSpc>
              <a:spcBef>
                <a:spcPct val="0"/>
              </a:spcBef>
            </a:pPr>
          </a:p>
        </p:txBody>
      </p:sp>
    </p:spTree>
  </p:cSld>
  <p:clrMapOvr>
    <a:masterClrMapping/>
  </p:clrMapOvr>
</p:sld>
</file>

<file path=ppt/slides/slide9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8641123" y="6208984"/>
            <a:ext cx="1106216" cy="1106216"/>
            <a:chOff x="0" y="0"/>
            <a:chExt cx="812800" cy="812800"/>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0" id="10"/>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1" id="11">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2" id="12"/>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95</a:t>
            </a:r>
          </a:p>
        </p:txBody>
      </p:sp>
      <p:sp>
        <p:nvSpPr>
          <p:cNvPr name="TextBox 13" id="13"/>
          <p:cNvSpPr txBox="true"/>
          <p:nvPr/>
        </p:nvSpPr>
        <p:spPr>
          <a:xfrm rot="0">
            <a:off x="658372" y="1347984"/>
            <a:ext cx="8363708" cy="3624580"/>
          </a:xfrm>
          <a:prstGeom prst="rect">
            <a:avLst/>
          </a:prstGeom>
        </p:spPr>
        <p:txBody>
          <a:bodyPr anchor="t" rtlCol="false" tIns="0" lIns="0" bIns="0" rIns="0">
            <a:spAutoFit/>
          </a:bodyPr>
          <a:lstStyle/>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5" tooltip="https://docs.google.com/document/d/1FsM_52CoyTvLJs4BSJ0QOaEMQPR8E36Y3oLjRKGm3wg/copy"/>
              </a:rPr>
              <a:t>Data Chats</a:t>
            </a:r>
          </a:p>
          <a:p>
            <a:pPr algn="l">
              <a:lnSpc>
                <a:spcPts val="3200"/>
              </a:lnSpc>
            </a:pPr>
          </a:p>
          <a:p>
            <a:pPr algn="l" marL="690881" indent="-345440" lvl="1">
              <a:lnSpc>
                <a:spcPts val="3200"/>
              </a:lnSpc>
              <a:buFont typeface="Arial"/>
              <a:buChar char="•"/>
            </a:pPr>
            <a:r>
              <a:rPr lang="en-US" sz="3200">
                <a:solidFill>
                  <a:srgbClr val="253439"/>
                </a:solidFill>
                <a:latin typeface="Glacial Indifference"/>
                <a:ea typeface="Glacial Indifference"/>
                <a:cs typeface="Glacial Indifference"/>
                <a:sym typeface="Glacial Indifference"/>
              </a:rPr>
              <a:t>Student Score Report </a:t>
            </a:r>
            <a:r>
              <a:rPr lang="en-US" sz="3200" u="sng">
                <a:solidFill>
                  <a:srgbClr val="253439"/>
                </a:solidFill>
                <a:latin typeface="Glacial Indifference"/>
                <a:ea typeface="Glacial Indifference"/>
                <a:cs typeface="Glacial Indifference"/>
                <a:sym typeface="Glacial Indifference"/>
                <a:hlinkClick r:id="rId6" tooltip="https://opi.mt.gov/LinkClick.aspx?fileticket=2uvHF8t0kSc%3d&amp;portalid=182"/>
              </a:rPr>
              <a:t>Interpretive Guide</a:t>
            </a:r>
            <a:r>
              <a:rPr lang="en-US" sz="3200">
                <a:solidFill>
                  <a:srgbClr val="253439"/>
                </a:solidFill>
                <a:latin typeface="Glacial Indifference"/>
                <a:ea typeface="Glacial Indifference"/>
                <a:cs typeface="Glacial Indifference"/>
                <a:sym typeface="Glacial Indifference"/>
              </a:rPr>
              <a:t> and </a:t>
            </a:r>
            <a:r>
              <a:rPr lang="en-US" sz="3200" u="sng">
                <a:solidFill>
                  <a:srgbClr val="253439"/>
                </a:solidFill>
                <a:latin typeface="Glacial Indifference"/>
                <a:ea typeface="Glacial Indifference"/>
                <a:cs typeface="Glacial Indifference"/>
                <a:sym typeface="Glacial Indifference"/>
                <a:hlinkClick r:id="rId7" tooltip="https://opi.mt.gov/Portals/182/Page%20Files/MAST/2024-2025%20Assets/Educator%20Resources/Student%20Testlet%20Video%20Overview.mp4?ver=2024-10-18-121901-783"/>
              </a:rPr>
              <a:t>Video</a:t>
            </a:r>
          </a:p>
          <a:p>
            <a:pPr algn="l">
              <a:lnSpc>
                <a:spcPts val="3200"/>
              </a:lnSpc>
            </a:pPr>
          </a:p>
          <a:p>
            <a:pPr algn="l" marL="690881" indent="-345440" lvl="1">
              <a:lnSpc>
                <a:spcPts val="3200"/>
              </a:lnSpc>
              <a:buFont typeface="Arial"/>
              <a:buChar char="•"/>
            </a:pPr>
            <a:r>
              <a:rPr lang="en-US" sz="3200">
                <a:solidFill>
                  <a:srgbClr val="253439"/>
                </a:solidFill>
                <a:latin typeface="Glacial Indifference"/>
                <a:ea typeface="Glacial Indifference"/>
                <a:cs typeface="Glacial Indifference"/>
                <a:sym typeface="Glacial Indifference"/>
              </a:rPr>
              <a:t>Classroom Report </a:t>
            </a:r>
            <a:r>
              <a:rPr lang="en-US" sz="3200" u="sng">
                <a:solidFill>
                  <a:srgbClr val="253439"/>
                </a:solidFill>
                <a:latin typeface="Glacial Indifference"/>
                <a:ea typeface="Glacial Indifference"/>
                <a:cs typeface="Glacial Indifference"/>
                <a:sym typeface="Glacial Indifference"/>
                <a:hlinkClick r:id="rId8" tooltip="https://opi.mt.gov/LinkClick.aspx?fileticket=Gv_hCF9FKz4%3d&amp;portalid=182"/>
              </a:rPr>
              <a:t>Interpretive Guide</a:t>
            </a:r>
            <a:r>
              <a:rPr lang="en-US" sz="3200">
                <a:solidFill>
                  <a:srgbClr val="253439"/>
                </a:solidFill>
                <a:latin typeface="Glacial Indifference"/>
                <a:ea typeface="Glacial Indifference"/>
                <a:cs typeface="Glacial Indifference"/>
                <a:sym typeface="Glacial Indifference"/>
              </a:rPr>
              <a:t> and </a:t>
            </a:r>
            <a:r>
              <a:rPr lang="en-US" sz="3200" u="sng">
                <a:solidFill>
                  <a:srgbClr val="253439"/>
                </a:solidFill>
                <a:latin typeface="Glacial Indifference"/>
                <a:ea typeface="Glacial Indifference"/>
                <a:cs typeface="Glacial Indifference"/>
                <a:sym typeface="Glacial Indifference"/>
                <a:hlinkClick r:id="rId9" tooltip="https://opi.mt.gov/Portals/182/Page%20Files/MAST/2024-2025%20Assets/Educator%20Resources/Classroom%20Testlet%20Video%20Overview.mp4?ver=2024-10-18-124301-503"/>
              </a:rPr>
              <a:t>Video</a:t>
            </a:r>
          </a:p>
          <a:p>
            <a:pPr algn="l">
              <a:lnSpc>
                <a:spcPts val="3200"/>
              </a:lnSpc>
            </a:pPr>
          </a:p>
          <a:p>
            <a:pPr algn="l" marL="690881" indent="-345440" lvl="1">
              <a:lnSpc>
                <a:spcPts val="3200"/>
              </a:lnSpc>
              <a:buFont typeface="Arial"/>
              <a:buChar char="•"/>
            </a:pPr>
            <a:r>
              <a:rPr lang="en-US" sz="3200" u="sng">
                <a:solidFill>
                  <a:srgbClr val="253439"/>
                </a:solidFill>
                <a:latin typeface="Glacial Indifference"/>
                <a:ea typeface="Glacial Indifference"/>
                <a:cs typeface="Glacial Indifference"/>
                <a:sym typeface="Glacial Indifference"/>
                <a:hlinkClick r:id="rId10" tooltip="https://opi.mt.gov/Portals/182/Page%20Files/MAST/2024-2025%20Assets/Parent%20Resources/MAST_Parent%20One-Pager.pdf?ver=2025-08-19-144922-980"/>
              </a:rPr>
              <a:t>Parent One-Pager</a:t>
            </a:r>
          </a:p>
        </p:txBody>
      </p:sp>
      <p:sp>
        <p:nvSpPr>
          <p:cNvPr name="TextBox 14" id="14"/>
          <p:cNvSpPr txBox="true"/>
          <p:nvPr/>
        </p:nvSpPr>
        <p:spPr>
          <a:xfrm rot="0">
            <a:off x="2235138" y="6485299"/>
            <a:ext cx="5210175" cy="591686"/>
          </a:xfrm>
          <a:prstGeom prst="rect">
            <a:avLst/>
          </a:prstGeom>
        </p:spPr>
        <p:txBody>
          <a:bodyPr anchor="t" rtlCol="false" tIns="0" lIns="0" bIns="0" rIns="0">
            <a:spAutoFit/>
          </a:bodyPr>
          <a:lstStyle/>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All MAST-related resources can be found </a:t>
            </a:r>
          </a:p>
          <a:p>
            <a:pPr algn="ctr">
              <a:lnSpc>
                <a:spcPts val="2294"/>
              </a:lnSpc>
              <a:spcBef>
                <a:spcPct val="0"/>
              </a:spcBef>
            </a:pPr>
            <a:r>
              <a:rPr lang="en-US" sz="2294" i="true">
                <a:solidFill>
                  <a:srgbClr val="000000"/>
                </a:solidFill>
                <a:latin typeface="Glacial Indifference Italics"/>
                <a:ea typeface="Glacial Indifference Italics"/>
                <a:cs typeface="Glacial Indifference Italics"/>
                <a:sym typeface="Glacial Indifference Italics"/>
              </a:rPr>
              <a:t>on the </a:t>
            </a:r>
            <a:r>
              <a:rPr lang="en-US" sz="2294" i="true" u="sng">
                <a:solidFill>
                  <a:srgbClr val="000000"/>
                </a:solidFill>
                <a:latin typeface="Glacial Indifference Italics"/>
                <a:ea typeface="Glacial Indifference Italics"/>
                <a:cs typeface="Glacial Indifference Italics"/>
                <a:sym typeface="Glacial Indifference Italics"/>
                <a:hlinkClick r:id="rId11" tooltip="https://newmeridiancorp.org/montana-aligned-to-standards-through-year-program-portal/"/>
              </a:rPr>
              <a:t>MAST Portal</a:t>
            </a:r>
          </a:p>
        </p:txBody>
      </p:sp>
      <p:grpSp>
        <p:nvGrpSpPr>
          <p:cNvPr name="Group 15" id="15"/>
          <p:cNvGrpSpPr/>
          <p:nvPr/>
        </p:nvGrpSpPr>
        <p:grpSpPr>
          <a:xfrm rot="0">
            <a:off x="167300" y="242239"/>
            <a:ext cx="6097291" cy="673942"/>
            <a:chOff x="0" y="0"/>
            <a:chExt cx="2258256" cy="249608"/>
          </a:xfrm>
        </p:grpSpPr>
        <p:sp>
          <p:nvSpPr>
            <p:cNvPr name="Freeform 16" id="16">
              <a:extLst>
                <a:ext uri="{C183D7F6-B498-43B3-948B-1728B52AA6E4}">
                  <adec:decorative xmlns:adec="http://schemas.microsoft.com/office/drawing/2017/decorative" val="1"/>
                </a:ext>
              </a:extLst>
            </p:cNvPr>
            <p:cNvSpPr/>
            <p:nvPr/>
          </p:nvSpPr>
          <p:spPr>
            <a:xfrm flipH="false" flipV="false" rot="0">
              <a:off x="0" y="0"/>
              <a:ext cx="2258256" cy="249608"/>
            </a:xfrm>
            <a:custGeom>
              <a:avLst/>
              <a:gdLst/>
              <a:ahLst/>
              <a:cxnLst/>
              <a:rect r="r" b="b" t="t" l="l"/>
              <a:pathLst>
                <a:path h="249608" w="2258256">
                  <a:moveTo>
                    <a:pt x="0" y="0"/>
                  </a:moveTo>
                  <a:lnTo>
                    <a:pt x="2258256" y="0"/>
                  </a:lnTo>
                  <a:lnTo>
                    <a:pt x="2258256" y="249608"/>
                  </a:lnTo>
                  <a:lnTo>
                    <a:pt x="0" y="249608"/>
                  </a:lnTo>
                  <a:close/>
                </a:path>
              </a:pathLst>
            </a:custGeom>
            <a:solidFill>
              <a:srgbClr val="253439"/>
            </a:solidFill>
          </p:spPr>
        </p:sp>
        <p:sp>
          <p:nvSpPr>
            <p:cNvPr name="TextBox 17" id="17"/>
            <p:cNvSpPr txBox="true"/>
            <p:nvPr/>
          </p:nvSpPr>
          <p:spPr>
            <a:xfrm>
              <a:off x="0" y="-28575"/>
              <a:ext cx="2258256" cy="278183"/>
            </a:xfrm>
            <a:prstGeom prst="rect">
              <a:avLst/>
            </a:prstGeom>
          </p:spPr>
          <p:txBody>
            <a:bodyPr anchor="ctr" rtlCol="false" tIns="50800" lIns="50800" bIns="50800" rIns="50800"/>
            <a:lstStyle/>
            <a:p>
              <a:pPr algn="ctr">
                <a:lnSpc>
                  <a:spcPts val="2366"/>
                </a:lnSpc>
              </a:pPr>
            </a:p>
          </p:txBody>
        </p:sp>
      </p:grpSp>
      <p:sp>
        <p:nvSpPr>
          <p:cNvPr name="TextBox 18" id="18"/>
          <p:cNvSpPr txBox="true"/>
          <p:nvPr/>
        </p:nvSpPr>
        <p:spPr>
          <a:xfrm rot="0">
            <a:off x="167300" y="364263"/>
            <a:ext cx="6097291" cy="382270"/>
          </a:xfrm>
          <a:prstGeom prst="rect">
            <a:avLst/>
          </a:prstGeom>
        </p:spPr>
        <p:txBody>
          <a:bodyPr anchor="t" rtlCol="false" tIns="0" lIns="0" bIns="0" rIns="0">
            <a:spAutoFit/>
          </a:bodyPr>
          <a:lstStyle/>
          <a:p>
            <a:pPr algn="ctr">
              <a:lnSpc>
                <a:spcPts val="3080"/>
              </a:lnSpc>
            </a:pPr>
            <a:r>
              <a:rPr lang="en-US" sz="2200">
                <a:solidFill>
                  <a:srgbClr val="FFFFFF"/>
                </a:solidFill>
                <a:latin typeface="Glacial Indifference"/>
                <a:ea typeface="Glacial Indifference"/>
                <a:cs typeface="Glacial Indifference"/>
                <a:sym typeface="Glacial Indifference"/>
              </a:rPr>
              <a:t>ACCESS &amp; SHARE SCORE REPORTS RESOURCES</a:t>
            </a:r>
          </a:p>
        </p:txBody>
      </p:sp>
    </p:spTree>
  </p:cSld>
  <p:clrMapOvr>
    <a:masterClrMapping/>
  </p:clrMapOvr>
</p:sld>
</file>

<file path=ppt/slides/slide9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367640" y="154666"/>
            <a:ext cx="6121971" cy="721883"/>
            <a:chOff x="0" y="0"/>
            <a:chExt cx="2267397"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267397" cy="267364"/>
            </a:xfrm>
            <a:custGeom>
              <a:avLst/>
              <a:gdLst/>
              <a:ahLst/>
              <a:cxnLst/>
              <a:rect r="r" b="b" t="t" l="l"/>
              <a:pathLst>
                <a:path h="267364" w="2267397">
                  <a:moveTo>
                    <a:pt x="0" y="0"/>
                  </a:moveTo>
                  <a:lnTo>
                    <a:pt x="2267397" y="0"/>
                  </a:lnTo>
                  <a:lnTo>
                    <a:pt x="2267397" y="267364"/>
                  </a:lnTo>
                  <a:lnTo>
                    <a:pt x="0" y="267364"/>
                  </a:lnTo>
                  <a:close/>
                </a:path>
              </a:pathLst>
            </a:custGeom>
            <a:solidFill>
              <a:srgbClr val="253439"/>
            </a:solidFill>
          </p:spPr>
        </p:sp>
        <p:sp>
          <p:nvSpPr>
            <p:cNvPr name="TextBox 10" id="10"/>
            <p:cNvSpPr txBox="true"/>
            <p:nvPr/>
          </p:nvSpPr>
          <p:spPr>
            <a:xfrm>
              <a:off x="0" y="-28575"/>
              <a:ext cx="2267397"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TextBox 14" id="14"/>
          <p:cNvSpPr txBox="true"/>
          <p:nvPr/>
        </p:nvSpPr>
        <p:spPr>
          <a:xfrm rot="0">
            <a:off x="0" y="166039"/>
            <a:ext cx="6997916"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MAST TESTING TASKS</a:t>
            </a:r>
          </a:p>
        </p:txBody>
      </p:sp>
      <p:sp>
        <p:nvSpPr>
          <p:cNvPr name="TextBox 15" id="15"/>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96</a:t>
            </a:r>
          </a:p>
        </p:txBody>
      </p:sp>
      <p:sp>
        <p:nvSpPr>
          <p:cNvPr name="TextBox 16" id="16"/>
          <p:cNvSpPr txBox="true"/>
          <p:nvPr/>
        </p:nvSpPr>
        <p:spPr>
          <a:xfrm rot="0">
            <a:off x="1386775" y="863787"/>
            <a:ext cx="7374491" cy="614937"/>
          </a:xfrm>
          <a:prstGeom prst="rect">
            <a:avLst/>
          </a:prstGeom>
        </p:spPr>
        <p:txBody>
          <a:bodyPr anchor="t" rtlCol="false" tIns="0" lIns="0" bIns="0" rIns="0">
            <a:spAutoFit/>
          </a:bodyPr>
          <a:lstStyle/>
          <a:p>
            <a:pPr algn="ctr">
              <a:lnSpc>
                <a:spcPts val="5372"/>
              </a:lnSpc>
            </a:pPr>
            <a:r>
              <a:rPr lang="en-US" sz="2699">
                <a:solidFill>
                  <a:srgbClr val="222222"/>
                </a:solidFill>
                <a:latin typeface="Roboto Condensed"/>
                <a:ea typeface="Roboto Condensed"/>
                <a:cs typeface="Roboto Condensed"/>
                <a:sym typeface="Roboto Condensed"/>
              </a:rPr>
              <a:t>The WHY: Successful administration of the MAST.</a:t>
            </a:r>
          </a:p>
        </p:txBody>
      </p:sp>
      <p:sp>
        <p:nvSpPr>
          <p:cNvPr name="Freeform 17" id="17">
            <a:extLst>
              <a:ext uri="{C183D7F6-B498-43B3-948B-1728B52AA6E4}">
                <adec:decorative xmlns:adec="http://schemas.microsoft.com/office/drawing/2017/decorative" val="1"/>
              </a:ext>
            </a:extLst>
          </p:cNvPr>
          <p:cNvSpPr/>
          <p:nvPr/>
        </p:nvSpPr>
        <p:spPr>
          <a:xfrm flipH="false" flipV="false" rot="0">
            <a:off x="164341" y="1678749"/>
            <a:ext cx="9553748" cy="5506155"/>
          </a:xfrm>
          <a:custGeom>
            <a:avLst/>
            <a:gdLst/>
            <a:ahLst/>
            <a:cxnLst/>
            <a:rect r="r" b="b" t="t" l="l"/>
            <a:pathLst>
              <a:path h="5506155" w="9553748">
                <a:moveTo>
                  <a:pt x="0" y="0"/>
                </a:moveTo>
                <a:lnTo>
                  <a:pt x="9553748" y="0"/>
                </a:lnTo>
                <a:lnTo>
                  <a:pt x="9553748" y="5506155"/>
                </a:lnTo>
                <a:lnTo>
                  <a:pt x="0" y="5506155"/>
                </a:lnTo>
                <a:lnTo>
                  <a:pt x="0" y="0"/>
                </a:lnTo>
                <a:close/>
              </a:path>
            </a:pathLst>
          </a:custGeom>
          <a:blipFill>
            <a:blip r:embed="rId4">
              <a:extLst>
                <a:ext uri="{96DAC541-7B7A-43D3-8B79-37D633B846F1}">
                  <asvg:svgBlip xmlns:asvg="http://schemas.microsoft.com/office/drawing/2016/SVG/main" r:embed="rId5"/>
                </a:ext>
              </a:extLst>
            </a:blip>
            <a:stretch>
              <a:fillRect l="0" t="0" r="0" b="-100906"/>
            </a:stretch>
          </a:blipFill>
        </p:spPr>
      </p:sp>
      <p:sp>
        <p:nvSpPr>
          <p:cNvPr name="TextBox 18" id="18"/>
          <p:cNvSpPr txBox="true"/>
          <p:nvPr/>
        </p:nvSpPr>
        <p:spPr>
          <a:xfrm rot="0">
            <a:off x="391874" y="5987249"/>
            <a:ext cx="1252089"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After Testing</a:t>
            </a:r>
          </a:p>
        </p:txBody>
      </p:sp>
      <p:sp>
        <p:nvSpPr>
          <p:cNvPr name="TextBox 19" id="19"/>
          <p:cNvSpPr txBox="true"/>
          <p:nvPr/>
        </p:nvSpPr>
        <p:spPr>
          <a:xfrm rot="0">
            <a:off x="430963" y="4067790"/>
            <a:ext cx="1173911"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During Testing</a:t>
            </a:r>
          </a:p>
        </p:txBody>
      </p:sp>
      <p:sp>
        <p:nvSpPr>
          <p:cNvPr name="TextBox 20" id="20"/>
          <p:cNvSpPr txBox="true"/>
          <p:nvPr/>
        </p:nvSpPr>
        <p:spPr>
          <a:xfrm rot="0">
            <a:off x="430963" y="2156958"/>
            <a:ext cx="1173911" cy="596431"/>
          </a:xfrm>
          <a:prstGeom prst="rect">
            <a:avLst/>
          </a:prstGeom>
        </p:spPr>
        <p:txBody>
          <a:bodyPr anchor="t" rtlCol="false" tIns="0" lIns="0" bIns="0" rIns="0">
            <a:spAutoFit/>
          </a:bodyPr>
          <a:lstStyle/>
          <a:p>
            <a:pPr algn="ctr">
              <a:lnSpc>
                <a:spcPts val="2294"/>
              </a:lnSpc>
            </a:pPr>
            <a:r>
              <a:rPr lang="en-US" b="true" sz="2294">
                <a:solidFill>
                  <a:srgbClr val="222222"/>
                </a:solidFill>
                <a:latin typeface="Roboto Condensed Bold"/>
                <a:ea typeface="Roboto Condensed Bold"/>
                <a:cs typeface="Roboto Condensed Bold"/>
                <a:sym typeface="Roboto Condensed Bold"/>
              </a:rPr>
              <a:t>Before Testing</a:t>
            </a:r>
          </a:p>
        </p:txBody>
      </p:sp>
      <p:sp>
        <p:nvSpPr>
          <p:cNvPr name="TextBox 21" id="21"/>
          <p:cNvSpPr txBox="true"/>
          <p:nvPr/>
        </p:nvSpPr>
        <p:spPr>
          <a:xfrm rot="0">
            <a:off x="1885436" y="5761287"/>
            <a:ext cx="4604175" cy="1273158"/>
          </a:xfrm>
          <a:prstGeom prst="rect">
            <a:avLst/>
          </a:prstGeom>
        </p:spPr>
        <p:txBody>
          <a:bodyPr anchor="t" rtlCol="false" tIns="0" lIns="0" bIns="0" rIns="0">
            <a:spAutoFit/>
          </a:bodyPr>
          <a:lstStyle/>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Access &amp; Share Student Score Reports</a:t>
            </a:r>
          </a:p>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Reflect on the successes and challenges of administration</a:t>
            </a:r>
          </a:p>
          <a:p>
            <a:pPr algn="l">
              <a:lnSpc>
                <a:spcPts val="2503"/>
              </a:lnSpc>
            </a:pPr>
          </a:p>
        </p:txBody>
      </p:sp>
      <p:sp>
        <p:nvSpPr>
          <p:cNvPr name="TextBox 22" id="22"/>
          <p:cNvSpPr txBox="true"/>
          <p:nvPr/>
        </p:nvSpPr>
        <p:spPr>
          <a:xfrm rot="0">
            <a:off x="5867538" y="1886834"/>
            <a:ext cx="4537208" cy="958843"/>
          </a:xfrm>
          <a:prstGeom prst="rect">
            <a:avLst/>
          </a:prstGeom>
        </p:spPr>
        <p:txBody>
          <a:bodyPr anchor="t" rtlCol="false" tIns="0" lIns="0" bIns="0" rIns="0">
            <a:spAutoFit/>
          </a:bodyPr>
          <a:lstStyle/>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Verify Student Rosters &amp; PNPs</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Print Student Tickets &amp; DACs</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Prepare Students to Test</a:t>
            </a:r>
          </a:p>
        </p:txBody>
      </p:sp>
      <p:sp>
        <p:nvSpPr>
          <p:cNvPr name="TextBox 23" id="23"/>
          <p:cNvSpPr txBox="true"/>
          <p:nvPr/>
        </p:nvSpPr>
        <p:spPr>
          <a:xfrm rot="0">
            <a:off x="1885436" y="3920374"/>
            <a:ext cx="5982728" cy="644508"/>
          </a:xfrm>
          <a:prstGeom prst="rect">
            <a:avLst/>
          </a:prstGeom>
        </p:spPr>
        <p:txBody>
          <a:bodyPr anchor="t" rtlCol="false" tIns="0" lIns="0" bIns="0" rIns="0">
            <a:spAutoFit/>
          </a:bodyPr>
          <a:lstStyle/>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Administer Testlets</a:t>
            </a:r>
          </a:p>
          <a:p>
            <a:pPr algn="l" marL="432382" indent="-216191" lvl="1">
              <a:lnSpc>
                <a:spcPts val="2503"/>
              </a:lnSpc>
              <a:buFont typeface="Arial"/>
              <a:buChar char="•"/>
            </a:pPr>
            <a:r>
              <a:rPr lang="en-US" sz="2002">
                <a:solidFill>
                  <a:srgbClr val="222222"/>
                </a:solidFill>
                <a:latin typeface="Roboto Condensed"/>
                <a:ea typeface="Roboto Condensed"/>
                <a:cs typeface="Roboto Condensed"/>
                <a:sym typeface="Roboto Condensed"/>
              </a:rPr>
              <a:t>Monitor Testlet Completion</a:t>
            </a:r>
          </a:p>
        </p:txBody>
      </p:sp>
      <p:sp>
        <p:nvSpPr>
          <p:cNvPr name="Freeform 24" id="24">
            <a:extLst>
              <a:ext uri="{C183D7F6-B498-43B3-948B-1728B52AA6E4}">
                <adec:decorative xmlns:adec="http://schemas.microsoft.com/office/drawing/2017/decorative" val="1"/>
              </a:ext>
            </a:extLst>
          </p:cNvPr>
          <p:cNvSpPr/>
          <p:nvPr/>
        </p:nvSpPr>
        <p:spPr>
          <a:xfrm flipH="false" flipV="false" rot="0">
            <a:off x="2017843" y="6079569"/>
            <a:ext cx="4471768" cy="682524"/>
          </a:xfrm>
          <a:custGeom>
            <a:avLst/>
            <a:gdLst/>
            <a:ahLst/>
            <a:cxnLst/>
            <a:rect r="r" b="b" t="t" l="l"/>
            <a:pathLst>
              <a:path h="682524" w="4471768">
                <a:moveTo>
                  <a:pt x="0" y="0"/>
                </a:moveTo>
                <a:lnTo>
                  <a:pt x="4471768" y="0"/>
                </a:lnTo>
                <a:lnTo>
                  <a:pt x="4471768" y="682523"/>
                </a:lnTo>
                <a:lnTo>
                  <a:pt x="0" y="682523"/>
                </a:lnTo>
                <a:lnTo>
                  <a:pt x="0" y="0"/>
                </a:lnTo>
                <a:close/>
              </a:path>
            </a:pathLst>
          </a:custGeom>
          <a:blipFill>
            <a:blip r:embed="rId6"/>
            <a:stretch>
              <a:fillRect l="-206457" t="-412573" r="-396511" b="-564015"/>
            </a:stretch>
          </a:blipFill>
          <a:ln w="38100" cap="sq">
            <a:solidFill>
              <a:srgbClr val="C12A2F"/>
            </a:solidFill>
            <a:prstDash val="solid"/>
            <a:miter/>
          </a:ln>
        </p:spPr>
      </p:sp>
      <p:sp>
        <p:nvSpPr>
          <p:cNvPr name="TextBox 25" id="25"/>
          <p:cNvSpPr txBox="true"/>
          <p:nvPr/>
        </p:nvSpPr>
        <p:spPr>
          <a:xfrm rot="0">
            <a:off x="1885436" y="1886834"/>
            <a:ext cx="4537208" cy="1273168"/>
          </a:xfrm>
          <a:prstGeom prst="rect">
            <a:avLst/>
          </a:prstGeom>
        </p:spPr>
        <p:txBody>
          <a:bodyPr anchor="t" rtlCol="false" tIns="0" lIns="0" bIns="0" rIns="0">
            <a:spAutoFit/>
          </a:bodyPr>
          <a:lstStyle/>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Access the Kite Educator Portal</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Complete Test Security Agreement</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Complete Training</a:t>
            </a:r>
          </a:p>
          <a:p>
            <a:pPr algn="l" marL="432047" indent="-216023" lvl="1">
              <a:lnSpc>
                <a:spcPts val="2501"/>
              </a:lnSpc>
              <a:buFont typeface="Arial"/>
              <a:buChar char="•"/>
            </a:pPr>
            <a:r>
              <a:rPr lang="en-US" sz="2001">
                <a:solidFill>
                  <a:srgbClr val="222222"/>
                </a:solidFill>
                <a:latin typeface="Roboto Condensed"/>
                <a:ea typeface="Roboto Condensed"/>
                <a:cs typeface="Roboto Condensed"/>
                <a:sym typeface="Roboto Condensed"/>
              </a:rPr>
              <a:t>Schedule Testlets </a:t>
            </a:r>
          </a:p>
        </p:txBody>
      </p:sp>
      <p:sp>
        <p:nvSpPr>
          <p:cNvPr name="Freeform 26" id="26">
            <a:extLst>
              <a:ext uri="{C183D7F6-B498-43B3-948B-1728B52AA6E4}">
                <adec:decorative xmlns:adec="http://schemas.microsoft.com/office/drawing/2017/decorative" val="1"/>
              </a:ext>
            </a:extLst>
          </p:cNvPr>
          <p:cNvSpPr/>
          <p:nvPr/>
        </p:nvSpPr>
        <p:spPr>
          <a:xfrm flipH="false" flipV="false" rot="0">
            <a:off x="8947483" y="6501021"/>
            <a:ext cx="806117" cy="814179"/>
          </a:xfrm>
          <a:custGeom>
            <a:avLst/>
            <a:gdLst/>
            <a:ahLst/>
            <a:cxnLst/>
            <a:rect r="r" b="b" t="t" l="l"/>
            <a:pathLst>
              <a:path h="814179" w="806117">
                <a:moveTo>
                  <a:pt x="0" y="0"/>
                </a:moveTo>
                <a:lnTo>
                  <a:pt x="806117" y="0"/>
                </a:lnTo>
                <a:lnTo>
                  <a:pt x="806117" y="814179"/>
                </a:lnTo>
                <a:lnTo>
                  <a:pt x="0" y="814179"/>
                </a:lnTo>
                <a:lnTo>
                  <a:pt x="0" y="0"/>
                </a:lnTo>
                <a:close/>
              </a:path>
            </a:pathLst>
          </a:custGeom>
          <a:blipFill>
            <a:blip r:embed="rId7"/>
            <a:stretch>
              <a:fillRect l="0" t="0" r="0" b="0"/>
            </a:stretch>
          </a:blipFill>
        </p:spPr>
      </p:sp>
    </p:spTree>
  </p:cSld>
  <p:clrMapOvr>
    <a:masterClrMapping/>
  </p:clrMapOvr>
</p:sld>
</file>

<file path=ppt/slides/slide9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215166" y="253613"/>
            <a:ext cx="6814337" cy="622936"/>
          </a:xfrm>
          <a:prstGeom prst="rect">
            <a:avLst/>
          </a:prstGeom>
        </p:spPr>
        <p:txBody>
          <a:bodyPr anchor="t" rtlCol="false" tIns="0" lIns="0" bIns="0" rIns="0">
            <a:spAutoFit/>
          </a:bodyPr>
          <a:lstStyle/>
          <a:p>
            <a:pPr algn="ctr">
              <a:lnSpc>
                <a:spcPts val="5039"/>
              </a:lnSpc>
            </a:pPr>
            <a:r>
              <a:rPr lang="en-US" sz="3599">
                <a:solidFill>
                  <a:srgbClr val="FFFFFF"/>
                </a:solidFill>
                <a:latin typeface="Glacial Indifference"/>
                <a:ea typeface="Glacial Indifference"/>
                <a:cs typeface="Glacial Indifference"/>
                <a:sym typeface="Glacial Indifference"/>
              </a:rPr>
              <a:t>REFLECT: BEGINNING OF YEAR</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97</a:t>
            </a:r>
          </a:p>
        </p:txBody>
      </p:sp>
      <p:sp>
        <p:nvSpPr>
          <p:cNvPr name="TextBox 17" id="17"/>
          <p:cNvSpPr txBox="true"/>
          <p:nvPr/>
        </p:nvSpPr>
        <p:spPr>
          <a:xfrm rot="0">
            <a:off x="1046315" y="1929425"/>
            <a:ext cx="8147915" cy="4365456"/>
          </a:xfrm>
          <a:prstGeom prst="rect">
            <a:avLst/>
          </a:prstGeom>
        </p:spPr>
        <p:txBody>
          <a:bodyPr anchor="t" rtlCol="false" tIns="0" lIns="0" bIns="0" rIns="0">
            <a:spAutoFit/>
          </a:bodyPr>
          <a:lstStyle/>
          <a:p>
            <a:pPr algn="l">
              <a:lnSpc>
                <a:spcPts val="4371"/>
              </a:lnSpc>
            </a:pPr>
            <a:r>
              <a:rPr lang="en-US" sz="3122" b="true">
                <a:solidFill>
                  <a:srgbClr val="000000"/>
                </a:solidFill>
                <a:latin typeface="HK Grotesk Bold"/>
                <a:ea typeface="HK Grotesk Bold"/>
                <a:cs typeface="HK Grotesk Bold"/>
                <a:sym typeface="HK Grotesk Bold"/>
              </a:rPr>
              <a:t>What are some successes you anticipate with MAST administration this year?</a:t>
            </a:r>
          </a:p>
          <a:p>
            <a:pPr algn="l">
              <a:lnSpc>
                <a:spcPts val="4371"/>
              </a:lnSpc>
            </a:pPr>
          </a:p>
          <a:p>
            <a:pPr algn="l">
              <a:lnSpc>
                <a:spcPts val="4371"/>
              </a:lnSpc>
            </a:pPr>
            <a:r>
              <a:rPr lang="en-US" sz="3122" b="true">
                <a:solidFill>
                  <a:srgbClr val="000000"/>
                </a:solidFill>
                <a:latin typeface="HK Grotesk Bold"/>
                <a:ea typeface="HK Grotesk Bold"/>
                <a:cs typeface="HK Grotesk Bold"/>
                <a:sym typeface="HK Grotesk Bold"/>
              </a:rPr>
              <a:t>How will you plan for data chats with your students?</a:t>
            </a:r>
          </a:p>
          <a:p>
            <a:pPr algn="l">
              <a:lnSpc>
                <a:spcPts val="4371"/>
              </a:lnSpc>
            </a:pPr>
          </a:p>
          <a:p>
            <a:pPr algn="l">
              <a:lnSpc>
                <a:spcPts val="4371"/>
              </a:lnSpc>
              <a:spcBef>
                <a:spcPct val="0"/>
              </a:spcBef>
            </a:pPr>
            <a:r>
              <a:rPr lang="en-US" b="true" sz="3122">
                <a:solidFill>
                  <a:srgbClr val="000000"/>
                </a:solidFill>
                <a:latin typeface="HK Grotesk Bold"/>
                <a:ea typeface="HK Grotesk Bold"/>
                <a:cs typeface="HK Grotesk Bold"/>
                <a:sym typeface="HK Grotesk Bold"/>
              </a:rPr>
              <a:t>What challenges might you experience?</a:t>
            </a:r>
          </a:p>
          <a:p>
            <a:pPr algn="l">
              <a:lnSpc>
                <a:spcPts val="4371"/>
              </a:lnSpc>
              <a:spcBef>
                <a:spcPct val="0"/>
              </a:spcBef>
            </a:pPr>
          </a:p>
        </p:txBody>
      </p:sp>
    </p:spTree>
  </p:cSld>
  <p:clrMapOvr>
    <a:masterClrMapping/>
  </p:clrMapOvr>
</p:sld>
</file>

<file path=ppt/slides/slide9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47680" y="-5381847"/>
            <a:ext cx="2206130" cy="12921876"/>
            <a:chOff x="0" y="0"/>
            <a:chExt cx="817085" cy="4785880"/>
          </a:xfrm>
        </p:grpSpPr>
        <p:sp>
          <p:nvSpPr>
            <p:cNvPr name="Freeform 3" id="3">
              <a:extLst>
                <a:ext uri="{C183D7F6-B498-43B3-948B-1728B52AA6E4}">
                  <adec:decorative xmlns:adec="http://schemas.microsoft.com/office/drawing/2017/decorative" val="1"/>
                </a:ext>
              </a:extLst>
            </p:cNvPr>
            <p:cNvSpPr/>
            <p:nvPr/>
          </p:nvSpPr>
          <p:spPr>
            <a:xfrm flipH="false" flipV="false" rot="0">
              <a:off x="0" y="0"/>
              <a:ext cx="817085" cy="4785880"/>
            </a:xfrm>
            <a:custGeom>
              <a:avLst/>
              <a:gdLst/>
              <a:ahLst/>
              <a:cxnLst/>
              <a:rect r="r" b="b" t="t" l="l"/>
              <a:pathLst>
                <a:path h="4785880" w="817085">
                  <a:moveTo>
                    <a:pt x="0" y="0"/>
                  </a:moveTo>
                  <a:lnTo>
                    <a:pt x="817085" y="0"/>
                  </a:lnTo>
                  <a:lnTo>
                    <a:pt x="817085" y="4785880"/>
                  </a:lnTo>
                  <a:lnTo>
                    <a:pt x="0" y="4785880"/>
                  </a:lnTo>
                  <a:close/>
                </a:path>
              </a:pathLst>
            </a:custGeom>
            <a:solidFill>
              <a:srgbClr val="B29E84"/>
            </a:solidFill>
          </p:spPr>
        </p:sp>
        <p:sp>
          <p:nvSpPr>
            <p:cNvPr name="TextBox 4" id="4"/>
            <p:cNvSpPr txBox="true"/>
            <p:nvPr/>
          </p:nvSpPr>
          <p:spPr>
            <a:xfrm>
              <a:off x="0" y="-28575"/>
              <a:ext cx="817085" cy="4814455"/>
            </a:xfrm>
            <a:prstGeom prst="rect">
              <a:avLst/>
            </a:prstGeom>
          </p:spPr>
          <p:txBody>
            <a:bodyPr anchor="ctr" rtlCol="false" tIns="50800" lIns="50800" bIns="50800" rIns="50800"/>
            <a:lstStyle/>
            <a:p>
              <a:pPr algn="ctr">
                <a:lnSpc>
                  <a:spcPts val="2366"/>
                </a:lnSpc>
              </a:pPr>
            </a:p>
          </p:txBody>
        </p:sp>
      </p:grpSp>
      <p:sp>
        <p:nvSpPr>
          <p:cNvPr name="Freeform 5" id="5">
            <a:extLst>
              <a:ext uri="{C183D7F6-B498-43B3-948B-1728B52AA6E4}">
                <adec:decorative xmlns:adec="http://schemas.microsoft.com/office/drawing/2017/decorative" val="1"/>
              </a:ext>
            </a:extLst>
          </p:cNvPr>
          <p:cNvSpPr/>
          <p:nvPr/>
        </p:nvSpPr>
        <p:spPr>
          <a:xfrm flipH="false" flipV="false" rot="0">
            <a:off x="-2677687" y="402969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6" id="6">
            <a:extLst>
              <a:ext uri="{C183D7F6-B498-43B3-948B-1728B52AA6E4}">
                <adec:decorative xmlns:adec="http://schemas.microsoft.com/office/drawing/2017/decorative" val="1"/>
              </a:ext>
            </a:extLst>
          </p:cNvPr>
          <p:cNvSpPr/>
          <p:nvPr/>
        </p:nvSpPr>
        <p:spPr>
          <a:xfrm flipH="false" flipV="false" rot="0">
            <a:off x="-2677687" y="731520"/>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sp>
        <p:nvSpPr>
          <p:cNvPr name="Freeform 7" id="7">
            <a:extLst>
              <a:ext uri="{C183D7F6-B498-43B3-948B-1728B52AA6E4}">
                <adec:decorative xmlns:adec="http://schemas.microsoft.com/office/drawing/2017/decorative" val="1"/>
              </a:ext>
            </a:extLst>
          </p:cNvPr>
          <p:cNvSpPr/>
          <p:nvPr/>
        </p:nvSpPr>
        <p:spPr>
          <a:xfrm flipH="false" flipV="false" rot="0">
            <a:off x="-2677687" y="-2677687"/>
            <a:ext cx="3409207" cy="3409207"/>
          </a:xfrm>
          <a:custGeom>
            <a:avLst/>
            <a:gdLst/>
            <a:ahLst/>
            <a:cxnLst/>
            <a:rect r="r" b="b" t="t" l="l"/>
            <a:pathLst>
              <a:path h="3409207" w="3409207">
                <a:moveTo>
                  <a:pt x="0" y="0"/>
                </a:moveTo>
                <a:lnTo>
                  <a:pt x="3409207" y="0"/>
                </a:lnTo>
                <a:lnTo>
                  <a:pt x="3409207" y="3409207"/>
                </a:lnTo>
                <a:lnTo>
                  <a:pt x="0" y="3409207"/>
                </a:lnTo>
                <a:lnTo>
                  <a:pt x="0" y="0"/>
                </a:lnTo>
                <a:close/>
              </a:path>
            </a:pathLst>
          </a:custGeom>
          <a:blipFill>
            <a:blip r:embed="rId2">
              <a:alphaModFix amt="24000"/>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67300" y="242239"/>
            <a:ext cx="6814337" cy="721883"/>
            <a:chOff x="0" y="0"/>
            <a:chExt cx="2523829" cy="267364"/>
          </a:xfrm>
        </p:grpSpPr>
        <p:sp>
          <p:nvSpPr>
            <p:cNvPr name="Freeform 9" id="9">
              <a:extLst>
                <a:ext uri="{C183D7F6-B498-43B3-948B-1728B52AA6E4}">
                  <adec:decorative xmlns:adec="http://schemas.microsoft.com/office/drawing/2017/decorative" val="1"/>
                </a:ext>
              </a:extLst>
            </p:cNvPr>
            <p:cNvSpPr/>
            <p:nvPr/>
          </p:nvSpPr>
          <p:spPr>
            <a:xfrm flipH="false" flipV="false" rot="0">
              <a:off x="0" y="0"/>
              <a:ext cx="2523829" cy="267364"/>
            </a:xfrm>
            <a:custGeom>
              <a:avLst/>
              <a:gdLst/>
              <a:ahLst/>
              <a:cxnLst/>
              <a:rect r="r" b="b" t="t" l="l"/>
              <a:pathLst>
                <a:path h="267364" w="2523829">
                  <a:moveTo>
                    <a:pt x="0" y="0"/>
                  </a:moveTo>
                  <a:lnTo>
                    <a:pt x="2523829" y="0"/>
                  </a:lnTo>
                  <a:lnTo>
                    <a:pt x="2523829" y="267364"/>
                  </a:lnTo>
                  <a:lnTo>
                    <a:pt x="0" y="267364"/>
                  </a:lnTo>
                  <a:close/>
                </a:path>
              </a:pathLst>
            </a:custGeom>
            <a:solidFill>
              <a:srgbClr val="253439"/>
            </a:solidFill>
          </p:spPr>
        </p:sp>
        <p:sp>
          <p:nvSpPr>
            <p:cNvPr name="TextBox 10" id="10"/>
            <p:cNvSpPr txBox="true"/>
            <p:nvPr/>
          </p:nvSpPr>
          <p:spPr>
            <a:xfrm>
              <a:off x="0" y="-28575"/>
              <a:ext cx="2523829" cy="295939"/>
            </a:xfrm>
            <a:prstGeom prst="rect">
              <a:avLst/>
            </a:prstGeom>
          </p:spPr>
          <p:txBody>
            <a:bodyPr anchor="ctr" rtlCol="false" tIns="50800" lIns="50800" bIns="50800" rIns="50800"/>
            <a:lstStyle/>
            <a:p>
              <a:pPr algn="ctr">
                <a:lnSpc>
                  <a:spcPts val="2366"/>
                </a:lnSpc>
              </a:pPr>
            </a:p>
          </p:txBody>
        </p:sp>
      </p:grpSp>
      <p:grpSp>
        <p:nvGrpSpPr>
          <p:cNvPr name="Group 11" id="11"/>
          <p:cNvGrpSpPr/>
          <p:nvPr/>
        </p:nvGrpSpPr>
        <p:grpSpPr>
          <a:xfrm rot="0">
            <a:off x="8641123" y="6208984"/>
            <a:ext cx="1106216" cy="1106216"/>
            <a:chOff x="0" y="0"/>
            <a:chExt cx="812800" cy="812800"/>
          </a:xfrm>
        </p:grpSpPr>
        <p:sp>
          <p:nvSpPr>
            <p:cNvPr name="Freeform 12" id="12">
              <a:extLst>
                <a:ext uri="{C183D7F6-B498-43B3-948B-1728B52AA6E4}">
                  <adec:decorative xmlns:adec="http://schemas.microsoft.com/office/drawing/2017/decorative" val="1"/>
                </a:ext>
              </a:extLst>
            </p:cNvPr>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13916" lIns="13916" bIns="13916" rIns="13916"/>
            <a:lstStyle/>
            <a:p>
              <a:pPr algn="ctr">
                <a:lnSpc>
                  <a:spcPts val="2366"/>
                </a:lnSpc>
              </a:pPr>
            </a:p>
          </p:txBody>
        </p:sp>
      </p:grpSp>
      <p:sp>
        <p:nvSpPr>
          <p:cNvPr name="Freeform 14" id="14">
            <a:extLst>
              <a:ext uri="{C183D7F6-B498-43B3-948B-1728B52AA6E4}">
                <adec:decorative xmlns:adec="http://schemas.microsoft.com/office/drawing/2017/decorative" val="1"/>
              </a:ext>
            </a:extLst>
          </p:cNvPr>
          <p:cNvSpPr/>
          <p:nvPr/>
        </p:nvSpPr>
        <p:spPr>
          <a:xfrm flipH="false" flipV="false" rot="0">
            <a:off x="8658337" y="6208984"/>
            <a:ext cx="1095263" cy="1106216"/>
          </a:xfrm>
          <a:custGeom>
            <a:avLst/>
            <a:gdLst/>
            <a:ahLst/>
            <a:cxnLst/>
            <a:rect r="r" b="b" t="t" l="l"/>
            <a:pathLst>
              <a:path h="1106216" w="1095263">
                <a:moveTo>
                  <a:pt x="0" y="0"/>
                </a:moveTo>
                <a:lnTo>
                  <a:pt x="1095263" y="0"/>
                </a:lnTo>
                <a:lnTo>
                  <a:pt x="1095263" y="1106216"/>
                </a:lnTo>
                <a:lnTo>
                  <a:pt x="0" y="1106216"/>
                </a:lnTo>
                <a:lnTo>
                  <a:pt x="0" y="0"/>
                </a:lnTo>
                <a:close/>
              </a:path>
            </a:pathLst>
          </a:custGeom>
          <a:blipFill>
            <a:blip r:embed="rId4"/>
            <a:stretch>
              <a:fillRect l="0" t="0" r="0" b="0"/>
            </a:stretch>
          </a:blipFill>
        </p:spPr>
      </p:sp>
      <p:sp>
        <p:nvSpPr>
          <p:cNvPr name="TextBox 15" id="15"/>
          <p:cNvSpPr txBox="true"/>
          <p:nvPr/>
        </p:nvSpPr>
        <p:spPr>
          <a:xfrm rot="0">
            <a:off x="215166" y="263138"/>
            <a:ext cx="6814337" cy="580391"/>
          </a:xfrm>
          <a:prstGeom prst="rect">
            <a:avLst/>
          </a:prstGeom>
        </p:spPr>
        <p:txBody>
          <a:bodyPr anchor="t" rtlCol="false" tIns="0" lIns="0" bIns="0" rIns="0">
            <a:spAutoFit/>
          </a:bodyPr>
          <a:lstStyle/>
          <a:p>
            <a:pPr algn="ctr">
              <a:lnSpc>
                <a:spcPts val="4759"/>
              </a:lnSpc>
            </a:pPr>
            <a:r>
              <a:rPr lang="en-US" sz="3399">
                <a:solidFill>
                  <a:srgbClr val="FFFFFF"/>
                </a:solidFill>
                <a:latin typeface="Glacial Indifference"/>
                <a:ea typeface="Glacial Indifference"/>
                <a:cs typeface="Glacial Indifference"/>
                <a:sym typeface="Glacial Indifference"/>
              </a:rPr>
              <a:t>REFLECT: MIDDLE OR END OF YEAR</a:t>
            </a:r>
          </a:p>
        </p:txBody>
      </p:sp>
      <p:sp>
        <p:nvSpPr>
          <p:cNvPr name="TextBox 16" id="16"/>
          <p:cNvSpPr txBox="true"/>
          <p:nvPr/>
        </p:nvSpPr>
        <p:spPr>
          <a:xfrm rot="0">
            <a:off x="164341" y="6944239"/>
            <a:ext cx="152400" cy="180975"/>
          </a:xfrm>
          <a:prstGeom prst="rect">
            <a:avLst/>
          </a:prstGeom>
        </p:spPr>
        <p:txBody>
          <a:bodyPr anchor="t" rtlCol="false" tIns="0" lIns="0" bIns="0" rIns="0" wrap="none">
            <a:spAutoFit/>
          </a:bodyPr>
          <a:lstStyle/>
          <a:p>
            <a:pPr algn="ctr">
              <a:lnSpc>
                <a:spcPts val="1959"/>
              </a:lnSpc>
              <a:spcBef>
                <a:spcPct val="0"/>
              </a:spcBef>
            </a:pPr>
            <a:r>
              <a:rPr lang="en-US" b="true" sz="1399">
                <a:solidFill>
                  <a:srgbClr val="000000"/>
                </a:solidFill>
                <a:latin typeface="Open Sans Bold"/>
                <a:ea typeface="Open Sans Bold"/>
                <a:cs typeface="Open Sans Bold"/>
                <a:sym typeface="Open Sans Bold"/>
              </a:rPr>
              <a:t>98</a:t>
            </a:r>
          </a:p>
        </p:txBody>
      </p:sp>
      <p:sp>
        <p:nvSpPr>
          <p:cNvPr name="TextBox 17" id="17"/>
          <p:cNvSpPr txBox="true"/>
          <p:nvPr/>
        </p:nvSpPr>
        <p:spPr>
          <a:xfrm rot="0">
            <a:off x="802843" y="971243"/>
            <a:ext cx="8147915" cy="6391275"/>
          </a:xfrm>
          <a:prstGeom prst="rect">
            <a:avLst/>
          </a:prstGeom>
        </p:spPr>
        <p:txBody>
          <a:bodyPr anchor="t" rtlCol="false" tIns="0" lIns="0" bIns="0" rIns="0">
            <a:spAutoFit/>
          </a:bodyPr>
          <a:lstStyle/>
          <a:p>
            <a:pPr algn="l">
              <a:lnSpc>
                <a:spcPts val="4200"/>
              </a:lnSpc>
            </a:pPr>
            <a:r>
              <a:rPr lang="en-US" sz="3000" b="true">
                <a:solidFill>
                  <a:srgbClr val="000000"/>
                </a:solidFill>
                <a:latin typeface="HK Grotesk Bold"/>
                <a:ea typeface="HK Grotesk Bold"/>
                <a:cs typeface="HK Grotesk Bold"/>
                <a:sym typeface="HK Grotesk Bold"/>
              </a:rPr>
              <a:t>What are some successes you had with MAST administration this year? </a:t>
            </a:r>
          </a:p>
          <a:p>
            <a:pPr algn="l">
              <a:lnSpc>
                <a:spcPts val="4200"/>
              </a:lnSpc>
            </a:pPr>
          </a:p>
          <a:p>
            <a:pPr algn="l">
              <a:lnSpc>
                <a:spcPts val="4200"/>
              </a:lnSpc>
            </a:pPr>
            <a:r>
              <a:rPr lang="en-US" sz="3000" b="true">
                <a:solidFill>
                  <a:srgbClr val="000000"/>
                </a:solidFill>
                <a:latin typeface="HK Grotesk Bold"/>
                <a:ea typeface="HK Grotesk Bold"/>
                <a:cs typeface="HK Grotesk Bold"/>
                <a:sym typeface="HK Grotesk Bold"/>
              </a:rPr>
              <a:t>How did data chats go with students?</a:t>
            </a:r>
          </a:p>
          <a:p>
            <a:pPr algn="l">
              <a:lnSpc>
                <a:spcPts val="4200"/>
              </a:lnSpc>
            </a:pPr>
          </a:p>
          <a:p>
            <a:pPr algn="l">
              <a:lnSpc>
                <a:spcPts val="4200"/>
              </a:lnSpc>
            </a:pPr>
            <a:r>
              <a:rPr lang="en-US" sz="3000" b="true">
                <a:solidFill>
                  <a:srgbClr val="000000"/>
                </a:solidFill>
                <a:latin typeface="HK Grotesk Bold"/>
                <a:ea typeface="HK Grotesk Bold"/>
                <a:cs typeface="HK Grotesk Bold"/>
                <a:sym typeface="HK Grotesk Bold"/>
              </a:rPr>
              <a:t>How were you able to utilize score reports in your instruction?</a:t>
            </a:r>
          </a:p>
          <a:p>
            <a:pPr algn="l">
              <a:lnSpc>
                <a:spcPts val="4200"/>
              </a:lnSpc>
            </a:pPr>
          </a:p>
          <a:p>
            <a:pPr algn="l">
              <a:lnSpc>
                <a:spcPts val="4200"/>
              </a:lnSpc>
            </a:pPr>
            <a:r>
              <a:rPr lang="en-US" sz="3000" b="true">
                <a:solidFill>
                  <a:srgbClr val="000000"/>
                </a:solidFill>
                <a:latin typeface="HK Grotesk Bold"/>
                <a:ea typeface="HK Grotesk Bold"/>
                <a:cs typeface="HK Grotesk Bold"/>
                <a:sym typeface="HK Grotesk Bold"/>
              </a:rPr>
              <a:t>What challenges did you experience?</a:t>
            </a:r>
          </a:p>
          <a:p>
            <a:pPr algn="l">
              <a:lnSpc>
                <a:spcPts val="4200"/>
              </a:lnSpc>
              <a:spcBef>
                <a:spcPct val="0"/>
              </a:spcBef>
            </a:pPr>
            <a:r>
              <a:rPr lang="en-US" b="true" sz="3000">
                <a:solidFill>
                  <a:srgbClr val="000000"/>
                </a:solidFill>
                <a:latin typeface="HK Grotesk Bold"/>
                <a:ea typeface="HK Grotesk Bold"/>
                <a:cs typeface="HK Grotesk Bold"/>
                <a:sym typeface="HK Grotesk Bold"/>
              </a:rPr>
              <a:t>What changes might you make based on these challenges?</a:t>
            </a:r>
          </a:p>
          <a:p>
            <a:pPr algn="l">
              <a:lnSpc>
                <a:spcPts val="4200"/>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DAGuLanh04I</dc:identifier>
  <dcterms:modified xsi:type="dcterms:W3CDTF">2011-08-01T06:04:30Z</dcterms:modified>
  <cp:revision>1</cp:revision>
  <dc:title>MAST for Educators</dc:title>
</cp:coreProperties>
</file>